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6.xml" ContentType="application/vnd.openxmlformats-officedocument.presentationml.notesSlide+xml"/>
  <Override PartName="/ppt/slides/slide7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32" r:id="rId1"/>
  </p:sldMasterIdLst>
  <p:notesMasterIdLst>
    <p:notesMasterId r:id="rId9"/>
  </p:notesMasterIdLst>
  <p:sldIdLst>
    <p:sldId id="256" r:id="rId2"/>
    <p:sldId id="263" r:id="rId3"/>
    <p:sldId id="267" r:id="rId4"/>
    <p:sldId id="271" r:id="rId5"/>
    <p:sldId id="269" r:id="rId6"/>
    <p:sldId id="270" r:id="rId7"/>
    <p:sldId id="268" r:id="rId8"/>
  </p:sldIdLst>
  <p:sldSz cx="9144000" cy="6858000" type="screen4x3"/>
  <p:notesSz cx="6858000" cy="9144000"/>
  <p:defaultTextStyle>
    <a:defPPr>
      <a:defRPr lang="cs-CZ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5853" autoAdjust="0"/>
  </p:normalViewPr>
  <p:slideViewPr>
    <p:cSldViewPr>
      <p:cViewPr varScale="1">
        <p:scale>
          <a:sx n="91" d="100"/>
          <a:sy n="91" d="100"/>
        </p:scale>
        <p:origin x="-540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notesMaster" Target="notesMasters/notesMaster1.xml"/></Relationships>
</file>

<file path=ppt/media/image1.jpeg>
</file>

<file path=ppt/media/image2.png>
</file>

<file path=ppt/media/image3.png>
</file>

<file path=ppt/media/image4.png>
</file>

<file path=ppt/media/image5.png>
</file>

<file path=ppt/media/image6.png>
</file>

<file path=ppt/media/image7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záhlaví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3" name="Zástupný symbol pro datum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D97577A-E758-4FEB-BBAA-EF7653A8F184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4" name="Zástupný symbol pro obrázek snímku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cs-CZ"/>
          </a:p>
        </p:txBody>
      </p:sp>
      <p:sp>
        <p:nvSpPr>
          <p:cNvPr id="5" name="Zástupný symbol pro poznámky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cs-CZ" smtClean="0"/>
              <a:t>Klepnutím lze upravit styly předlohy textu.</a:t>
            </a:r>
          </a:p>
          <a:p>
            <a:pPr lvl="1"/>
            <a:r>
              <a:rPr lang="cs-CZ" smtClean="0"/>
              <a:t>Druhá úroveň</a:t>
            </a:r>
          </a:p>
          <a:p>
            <a:pPr lvl="2"/>
            <a:r>
              <a:rPr lang="cs-CZ" smtClean="0"/>
              <a:t>Třetí úroveň</a:t>
            </a:r>
          </a:p>
          <a:p>
            <a:pPr lvl="3"/>
            <a:r>
              <a:rPr lang="cs-CZ" smtClean="0"/>
              <a:t>Čtvrtá úroveň</a:t>
            </a:r>
          </a:p>
          <a:p>
            <a:pPr lvl="4"/>
            <a:r>
              <a:rPr lang="cs-CZ" smtClean="0"/>
              <a:t>Pátá úroveň</a:t>
            </a:r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1149F60-32DC-42C4-ACA8-D0AFB0DF2B3E}" type="slidenum">
              <a:rPr lang="cs-CZ" smtClean="0"/>
              <a:pPr/>
              <a:t>‹#›</a:t>
            </a:fld>
            <a:endParaRPr lang="cs-CZ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149F60-32DC-42C4-ACA8-D0AFB0DF2B3E}" type="slidenum">
              <a:rPr lang="cs-CZ" smtClean="0"/>
              <a:pPr/>
              <a:t>2</a:t>
            </a:fld>
            <a:endParaRPr lang="cs-CZ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149F60-32DC-42C4-ACA8-D0AFB0DF2B3E}" type="slidenum">
              <a:rPr lang="cs-CZ" smtClean="0"/>
              <a:pPr/>
              <a:t>3</a:t>
            </a:fld>
            <a:endParaRPr lang="cs-CZ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149F60-32DC-42C4-ACA8-D0AFB0DF2B3E}" type="slidenum">
              <a:rPr lang="cs-CZ" smtClean="0"/>
              <a:pPr/>
              <a:t>4</a:t>
            </a:fld>
            <a:endParaRPr lang="cs-CZ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149F60-32DC-42C4-ACA8-D0AFB0DF2B3E}" type="slidenum">
              <a:rPr lang="cs-CZ" smtClean="0"/>
              <a:pPr/>
              <a:t>5</a:t>
            </a:fld>
            <a:endParaRPr lang="cs-CZ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149F60-32DC-42C4-ACA8-D0AFB0DF2B3E}" type="slidenum">
              <a:rPr lang="cs-CZ" smtClean="0"/>
              <a:pPr/>
              <a:t>6</a:t>
            </a:fld>
            <a:endParaRPr lang="cs-CZ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obrázek snímku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Zástupný symbol pro poznámky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cs-CZ" dirty="0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71149F60-32DC-42C4-ACA8-D0AFB0DF2B3E}" type="slidenum">
              <a:rPr lang="cs-CZ" smtClean="0"/>
              <a:pPr/>
              <a:t>7</a:t>
            </a:fld>
            <a:endParaRPr lang="cs-CZ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Úvodní snímek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Nadpis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17" name="Podnadpis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cs-CZ" smtClean="0"/>
              <a:t>Klepnutím lze upravit styl předlohy podnadpisů.</a:t>
            </a:r>
            <a:endParaRPr kumimoji="0" lang="en-US"/>
          </a:p>
        </p:txBody>
      </p:sp>
      <p:sp>
        <p:nvSpPr>
          <p:cNvPr id="30" name="Zástupný symbol pro datum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19" name="Zástupný symbol pro zápatí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27" name="Zástupný symbol pro číslo snímku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Nadpis a svislý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Svislý nadpis a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vislý nadpis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svislý text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Nadpis a obsah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Záhlaví části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4" name="Zástupný symbol pro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5" name="Zástupný symbol pro zápatí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6" name="Zástupný symbol pro číslo snímku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va obsah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obsah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Porovnání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5" name="Zástupný symbol pro obsah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6" name="Zástupný symbol pro obsah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7" name="Zástupný symbol pro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8" name="Zástupný symbol pro zápatí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9" name="Zástupný symbol pro číslo snímku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Pouze nadpi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4" name="Zástupný symbol pro zápatí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5" name="Zástupný symbol pro číslo snímku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Prázdn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Zástupný symbol pro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3" name="Zástupný symbol pro zápatí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4" name="Zástupný symbol pro číslo snímku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Obsah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" name="Zástupný symbol pro text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4" name="Zástupný symbol pro obsah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cs-CZ" smtClean="0"/>
              <a:t>Klepnutím lze upravit styly předlohy textu.</a:t>
            </a:r>
          </a:p>
          <a:p>
            <a:pPr lvl="1" eaLnBrk="1" latinLnBrk="0" hangingPunct="1"/>
            <a:r>
              <a:rPr lang="cs-CZ" smtClean="0"/>
              <a:t>Druhá úroveň</a:t>
            </a:r>
          </a:p>
          <a:p>
            <a:pPr lvl="2" eaLnBrk="1" latinLnBrk="0" hangingPunct="1"/>
            <a:r>
              <a:rPr lang="cs-CZ" smtClean="0"/>
              <a:t>Třetí úroveň</a:t>
            </a:r>
          </a:p>
          <a:p>
            <a:pPr lvl="3" eaLnBrk="1" latinLnBrk="0" hangingPunct="1"/>
            <a:r>
              <a:rPr lang="cs-CZ" smtClean="0"/>
              <a:t>Čtvrtá úroveň</a:t>
            </a:r>
          </a:p>
          <a:p>
            <a:pPr lvl="4" eaLnBrk="1" latinLnBrk="0" hangingPunct="1"/>
            <a:r>
              <a:rPr lang="cs-CZ" smtClean="0"/>
              <a:t>Pátá úroveň</a:t>
            </a:r>
            <a:endParaRPr kumimoji="0" lang="en-US"/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Obrázek s titulkem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Obdélník s odříznutým a zakulaceným jedním rohem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Pravoúhlý trojúhelník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4" name="Zástupný symbol pro text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</p:txBody>
      </p:sp>
      <p:sp>
        <p:nvSpPr>
          <p:cNvPr id="5" name="Zástupný symbol pro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6" name="Zástupný symbol pro zápatí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cs-CZ"/>
          </a:p>
        </p:txBody>
      </p:sp>
      <p:sp>
        <p:nvSpPr>
          <p:cNvPr id="7" name="Zástupný symbol pro číslo snímku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  <p:sp>
        <p:nvSpPr>
          <p:cNvPr id="3" name="Zástupný symbol pro obrázek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cs-CZ" smtClean="0"/>
              <a:t>Klepnutím na ikonu přidáte obrázek.</a:t>
            </a:r>
            <a:endParaRPr kumimoji="0" lang="en-US" dirty="0"/>
          </a:p>
        </p:txBody>
      </p:sp>
      <p:sp>
        <p:nvSpPr>
          <p:cNvPr id="10" name="Volný tvar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Volný tvar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Volný tvar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Volný tvar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Zástupný symbol pro nadpis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cs-CZ" smtClean="0"/>
              <a:t>Klepnutím lze upravit styl předlohy nadpisů.</a:t>
            </a:r>
            <a:endParaRPr kumimoji="0" lang="en-US"/>
          </a:p>
        </p:txBody>
      </p:sp>
      <p:sp>
        <p:nvSpPr>
          <p:cNvPr id="30" name="Zástupný symbol pro text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cs-CZ" smtClean="0"/>
              <a:t>Klepnutím lze upravit styly předlohy textu.</a:t>
            </a:r>
          </a:p>
          <a:p>
            <a:pPr lvl="1" eaLnBrk="1" latinLnBrk="0" hangingPunct="1"/>
            <a:r>
              <a:rPr kumimoji="0" lang="cs-CZ" smtClean="0"/>
              <a:t>Druhá úroveň</a:t>
            </a:r>
          </a:p>
          <a:p>
            <a:pPr lvl="2" eaLnBrk="1" latinLnBrk="0" hangingPunct="1"/>
            <a:r>
              <a:rPr kumimoji="0" lang="cs-CZ" smtClean="0"/>
              <a:t>Třetí úroveň</a:t>
            </a:r>
          </a:p>
          <a:p>
            <a:pPr lvl="3" eaLnBrk="1" latinLnBrk="0" hangingPunct="1"/>
            <a:r>
              <a:rPr kumimoji="0" lang="cs-CZ" smtClean="0"/>
              <a:t>Čtvrtá úroveň</a:t>
            </a:r>
          </a:p>
          <a:p>
            <a:pPr lvl="4" eaLnBrk="1" latinLnBrk="0" hangingPunct="1"/>
            <a:r>
              <a:rPr kumimoji="0" lang="cs-CZ" smtClean="0"/>
              <a:t>Pátá úroveň</a:t>
            </a:r>
            <a:endParaRPr kumimoji="0" lang="en-US"/>
          </a:p>
        </p:txBody>
      </p:sp>
      <p:sp>
        <p:nvSpPr>
          <p:cNvPr id="10" name="Zástupný symbol pro datum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FF2A0D5C-AF4F-4B4C-A157-E6099B3FF0D8}" type="datetimeFigureOut">
              <a:rPr lang="cs-CZ" smtClean="0"/>
              <a:pPr/>
              <a:t>18.10.2011</a:t>
            </a:fld>
            <a:endParaRPr lang="cs-CZ"/>
          </a:p>
        </p:txBody>
      </p:sp>
      <p:sp>
        <p:nvSpPr>
          <p:cNvPr id="22" name="Zástupný symbol pro zápatí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cs-CZ"/>
          </a:p>
        </p:txBody>
      </p:sp>
      <p:sp>
        <p:nvSpPr>
          <p:cNvPr id="18" name="Zástupný symbol pro číslo snímku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2A0036AE-5D00-4FC1-9687-54D8B345884E}" type="slidenum">
              <a:rPr lang="cs-CZ" smtClean="0"/>
              <a:pPr/>
              <a:t>‹#›</a:t>
            </a:fld>
            <a:endParaRPr lang="cs-CZ"/>
          </a:p>
        </p:txBody>
      </p:sp>
      <p:grpSp>
        <p:nvGrpSpPr>
          <p:cNvPr id="2" name="Skupina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Volný tvar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Volný tvar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33" r:id="rId1"/>
    <p:sldLayoutId id="2147483734" r:id="rId2"/>
    <p:sldLayoutId id="2147483735" r:id="rId3"/>
    <p:sldLayoutId id="2147483736" r:id="rId4"/>
    <p:sldLayoutId id="2147483737" r:id="rId5"/>
    <p:sldLayoutId id="2147483738" r:id="rId6"/>
    <p:sldLayoutId id="2147483739" r:id="rId7"/>
    <p:sldLayoutId id="2147483740" r:id="rId8"/>
    <p:sldLayoutId id="2147483741" r:id="rId9"/>
    <p:sldLayoutId id="2147483742" r:id="rId10"/>
    <p:sldLayoutId id="2147483743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5.pn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5.pn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5.pn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png"/><Relationship Id="rId4" Type="http://schemas.openxmlformats.org/officeDocument/2006/relationships/image" Target="../media/image6.pn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5.png"/><Relationship Id="rId4" Type="http://schemas.openxmlformats.org/officeDocument/2006/relationships/image" Target="../media/image7.jpe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5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ctrTitle"/>
          </p:nvPr>
        </p:nvSpPr>
        <p:spPr>
          <a:xfrm>
            <a:off x="714348" y="2071678"/>
            <a:ext cx="7772400" cy="1028706"/>
          </a:xfrm>
        </p:spPr>
        <p:txBody>
          <a:bodyPr>
            <a:noAutofit/>
          </a:bodyPr>
          <a:lstStyle/>
          <a:p>
            <a:r>
              <a:rPr lang="cs-CZ" sz="7200" dirty="0" smtClean="0"/>
              <a:t>Projekt ARET</a:t>
            </a:r>
            <a:endParaRPr lang="cs-CZ" sz="7200" dirty="0"/>
          </a:p>
        </p:txBody>
      </p:sp>
      <p:sp>
        <p:nvSpPr>
          <p:cNvPr id="3" name="Podnadpis 2"/>
          <p:cNvSpPr>
            <a:spLocks noGrp="1"/>
          </p:cNvSpPr>
          <p:nvPr>
            <p:ph type="subTitle" idx="1"/>
          </p:nvPr>
        </p:nvSpPr>
        <p:spPr>
          <a:xfrm>
            <a:off x="2071670" y="3501008"/>
            <a:ext cx="6400800" cy="2999826"/>
          </a:xfrm>
        </p:spPr>
        <p:txBody>
          <a:bodyPr>
            <a:normAutofit fontScale="85000" lnSpcReduction="20000"/>
          </a:bodyPr>
          <a:lstStyle/>
          <a:p>
            <a:r>
              <a:rPr lang="cs-CZ" sz="3200" b="1" dirty="0" smtClean="0">
                <a:latin typeface="+mj-lt"/>
                <a:ea typeface="Verdana" pitchFamily="34" charset="0"/>
                <a:cs typeface="Arial" pitchFamily="34" charset="0"/>
              </a:rPr>
              <a:t>Automatické čtení učebních textů </a:t>
            </a:r>
          </a:p>
          <a:p>
            <a:r>
              <a:rPr lang="cs-CZ" sz="3200" b="1" dirty="0" smtClean="0">
                <a:latin typeface="+mj-lt"/>
                <a:ea typeface="Verdana" pitchFamily="34" charset="0"/>
                <a:cs typeface="Arial" pitchFamily="34" charset="0"/>
              </a:rPr>
              <a:t>pro zrakově postižené studenty</a:t>
            </a:r>
          </a:p>
          <a:p>
            <a:endParaRPr lang="cs-CZ" sz="3200" b="1" dirty="0" smtClean="0">
              <a:latin typeface="+mj-lt"/>
              <a:ea typeface="Verdana" pitchFamily="34" charset="0"/>
              <a:cs typeface="Arial" pitchFamily="34" charset="0"/>
            </a:endParaRPr>
          </a:p>
          <a:p>
            <a:r>
              <a:rPr lang="cs-CZ" sz="3200" b="1" dirty="0" smtClean="0">
                <a:latin typeface="+mj-lt"/>
                <a:ea typeface="Verdana" pitchFamily="34" charset="0"/>
                <a:cs typeface="Arial" pitchFamily="34" charset="0"/>
              </a:rPr>
              <a:t>(</a:t>
            </a:r>
            <a:r>
              <a:rPr lang="cs-CZ" sz="3200" b="1" dirty="0" err="1" smtClean="0">
                <a:latin typeface="+mj-lt"/>
                <a:ea typeface="Verdana" pitchFamily="34" charset="0"/>
                <a:cs typeface="Arial" pitchFamily="34" charset="0"/>
              </a:rPr>
              <a:t>Automatic</a:t>
            </a:r>
            <a:r>
              <a:rPr lang="cs-CZ" sz="3200" b="1" dirty="0" smtClean="0">
                <a:latin typeface="+mj-lt"/>
                <a:ea typeface="Verdana" pitchFamily="34" charset="0"/>
                <a:cs typeface="Arial" pitchFamily="34" charset="0"/>
              </a:rPr>
              <a:t> </a:t>
            </a:r>
            <a:r>
              <a:rPr lang="cs-CZ" sz="3200" b="1" dirty="0" err="1" smtClean="0">
                <a:latin typeface="+mj-lt"/>
                <a:ea typeface="Verdana" pitchFamily="34" charset="0"/>
                <a:cs typeface="Arial" pitchFamily="34" charset="0"/>
              </a:rPr>
              <a:t>Reading</a:t>
            </a:r>
            <a:r>
              <a:rPr lang="cs-CZ" sz="3200" b="1" dirty="0" smtClean="0">
                <a:latin typeface="+mj-lt"/>
                <a:ea typeface="Verdana" pitchFamily="34" charset="0"/>
                <a:cs typeface="Arial" pitchFamily="34" charset="0"/>
              </a:rPr>
              <a:t> </a:t>
            </a:r>
            <a:r>
              <a:rPr lang="cs-CZ" sz="3200" b="1" dirty="0" err="1" smtClean="0">
                <a:latin typeface="+mj-lt"/>
                <a:ea typeface="Verdana" pitchFamily="34" charset="0"/>
                <a:cs typeface="Arial" pitchFamily="34" charset="0"/>
              </a:rPr>
              <a:t>of</a:t>
            </a:r>
            <a:r>
              <a:rPr lang="cs-CZ" sz="3200" b="1" dirty="0" smtClean="0">
                <a:latin typeface="+mj-lt"/>
                <a:ea typeface="Verdana" pitchFamily="34" charset="0"/>
                <a:cs typeface="Arial" pitchFamily="34" charset="0"/>
              </a:rPr>
              <a:t> </a:t>
            </a:r>
            <a:r>
              <a:rPr lang="cs-CZ" sz="3200" b="1" dirty="0" err="1" smtClean="0">
                <a:latin typeface="+mj-lt"/>
                <a:ea typeface="Verdana" pitchFamily="34" charset="0"/>
                <a:cs typeface="Arial" pitchFamily="34" charset="0"/>
              </a:rPr>
              <a:t>Educational</a:t>
            </a:r>
            <a:r>
              <a:rPr lang="cs-CZ" sz="3200" b="1" dirty="0" smtClean="0">
                <a:latin typeface="+mj-lt"/>
                <a:ea typeface="Verdana" pitchFamily="34" charset="0"/>
                <a:cs typeface="Arial" pitchFamily="34" charset="0"/>
              </a:rPr>
              <a:t> </a:t>
            </a:r>
            <a:r>
              <a:rPr lang="cs-CZ" sz="3200" b="1" dirty="0" err="1" smtClean="0">
                <a:latin typeface="+mj-lt"/>
                <a:ea typeface="Verdana" pitchFamily="34" charset="0"/>
                <a:cs typeface="Arial" pitchFamily="34" charset="0"/>
              </a:rPr>
              <a:t>Texts</a:t>
            </a:r>
            <a:r>
              <a:rPr lang="cs-CZ" sz="3200" b="1" dirty="0" smtClean="0">
                <a:latin typeface="+mj-lt"/>
                <a:ea typeface="Verdana" pitchFamily="34" charset="0"/>
                <a:cs typeface="Arial" pitchFamily="34" charset="0"/>
              </a:rPr>
              <a:t>)</a:t>
            </a:r>
          </a:p>
          <a:p>
            <a:endParaRPr lang="cs-CZ" sz="3200" b="1" dirty="0" smtClean="0">
              <a:latin typeface="+mj-lt"/>
              <a:ea typeface="Verdana" pitchFamily="34" charset="0"/>
              <a:cs typeface="Arial" pitchFamily="34" charset="0"/>
            </a:endParaRPr>
          </a:p>
          <a:p>
            <a:endParaRPr lang="cs-CZ" sz="3200" b="1" dirty="0" smtClean="0">
              <a:latin typeface="+mj-lt"/>
              <a:ea typeface="Verdana" pitchFamily="34" charset="0"/>
              <a:cs typeface="Arial" pitchFamily="34" charset="0"/>
            </a:endParaRPr>
          </a:p>
          <a:p>
            <a:r>
              <a:rPr lang="cs-CZ" sz="2500" b="1" dirty="0" smtClean="0">
                <a:latin typeface="+mj-lt"/>
                <a:ea typeface="Verdana" pitchFamily="34" charset="0"/>
                <a:cs typeface="Arial" pitchFamily="34" charset="0"/>
              </a:rPr>
              <a:t>Michal </a:t>
            </a:r>
            <a:r>
              <a:rPr lang="cs-CZ" sz="2500" b="1" dirty="0" err="1" smtClean="0">
                <a:latin typeface="+mj-lt"/>
                <a:ea typeface="Verdana" pitchFamily="34" charset="0"/>
                <a:cs typeface="Arial" pitchFamily="34" charset="0"/>
              </a:rPr>
              <a:t>Campr</a:t>
            </a:r>
            <a:endParaRPr lang="cs-CZ" sz="2500" b="1" dirty="0">
              <a:latin typeface="+mj-lt"/>
              <a:ea typeface="Verdana" pitchFamily="34" charset="0"/>
              <a:cs typeface="Arial" pitchFamily="34" charset="0"/>
            </a:endParaRPr>
          </a:p>
        </p:txBody>
      </p:sp>
      <p:pic>
        <p:nvPicPr>
          <p:cNvPr id="6" name="Obrázek 5" descr="logo_w.png"/>
          <p:cNvPicPr>
            <a:picLocks noChangeAspect="1"/>
          </p:cNvPicPr>
          <p:nvPr/>
        </p:nvPicPr>
        <p:blipFill>
          <a:blip r:embed="rId2" cstate="print"/>
          <a:stretch>
            <a:fillRect/>
          </a:stretch>
        </p:blipFill>
        <p:spPr>
          <a:xfrm>
            <a:off x="500034" y="1500174"/>
            <a:ext cx="2760433" cy="1738308"/>
          </a:xfrm>
          <a:prstGeom prst="rect">
            <a:avLst/>
          </a:prstGeom>
        </p:spPr>
      </p:pic>
      <p:pic>
        <p:nvPicPr>
          <p:cNvPr id="1027" name="Picture 3" descr="D:\- School\_DP\SVK\Nový Logolink se ZČU\Novy_logolink_ESF_s_textem_bar_CZ\logolink_CZ_male_mezery_ZCU_s_textem_barSMALL.png"/>
          <p:cNvPicPr>
            <a:picLocks noChangeAspect="1" noChangeArrowheads="1"/>
          </p:cNvPicPr>
          <p:nvPr/>
        </p:nvPicPr>
        <p:blipFill>
          <a:blip r:embed="rId3" cstate="print"/>
          <a:srcRect/>
          <a:stretch>
            <a:fillRect/>
          </a:stretch>
        </p:blipFill>
        <p:spPr bwMode="auto">
          <a:xfrm>
            <a:off x="683568" y="5949280"/>
            <a:ext cx="4210819" cy="714563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928670"/>
            <a:ext cx="8229600" cy="581772"/>
          </a:xfrm>
        </p:spPr>
        <p:txBody>
          <a:bodyPr>
            <a:normAutofit/>
          </a:bodyPr>
          <a:lstStyle/>
          <a:p>
            <a:r>
              <a:rPr lang="cs-CZ" sz="3200" dirty="0" smtClean="0"/>
              <a:t>Projekt ARET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cs-CZ" dirty="0" smtClean="0">
                <a:latin typeface="+mj-lt"/>
              </a:rPr>
              <a:t>Projekt běží na Katedře Kybernetiky, ZČU</a:t>
            </a:r>
          </a:p>
          <a:p>
            <a:r>
              <a:rPr lang="cs-CZ" dirty="0" smtClean="0">
                <a:latin typeface="+mj-lt"/>
              </a:rPr>
              <a:t>Rozšíření možností domácí přípravy zrakově postižených dětí pomocí automatické syntézy řeči z textu</a:t>
            </a:r>
          </a:p>
          <a:p>
            <a:r>
              <a:rPr lang="cs-CZ" dirty="0" smtClean="0">
                <a:latin typeface="+mj-lt"/>
              </a:rPr>
              <a:t>Vytvoření speciálních Automaticky Čtených Učebních Pomůcek dostupných online</a:t>
            </a:r>
          </a:p>
          <a:p>
            <a:r>
              <a:rPr lang="cs-CZ" dirty="0" smtClean="0">
                <a:latin typeface="+mj-lt"/>
              </a:rPr>
              <a:t>Vytvoření nástroje pro jejich vytváření</a:t>
            </a:r>
          </a:p>
          <a:p>
            <a:r>
              <a:rPr lang="cs-CZ" dirty="0" smtClean="0">
                <a:latin typeface="+mj-lt"/>
              </a:rPr>
              <a:t>Zaměření na matematiku a fyziku pro druhý stupeň základní školy</a:t>
            </a:r>
          </a:p>
          <a:p>
            <a:r>
              <a:rPr lang="cs-CZ" dirty="0" smtClean="0">
                <a:latin typeface="+mj-lt"/>
              </a:rPr>
              <a:t>Hlavní partner: Základní škola a Mateřská škola pro zrakově postižené v Plzni</a:t>
            </a:r>
          </a:p>
          <a:p>
            <a:endParaRPr lang="cs-CZ" dirty="0" smtClean="0">
              <a:latin typeface="+mj-lt"/>
            </a:endParaRPr>
          </a:p>
        </p:txBody>
      </p:sp>
      <p:pic>
        <p:nvPicPr>
          <p:cNvPr id="5" name="Obrázek 4" descr="logo_black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7643834" y="6357958"/>
            <a:ext cx="1225985" cy="287925"/>
          </a:xfrm>
          <a:prstGeom prst="rect">
            <a:avLst/>
          </a:prstGeom>
        </p:spPr>
      </p:pic>
      <p:pic>
        <p:nvPicPr>
          <p:cNvPr id="2051" name="Picture 3" descr="D:\- School\_DP\SVK\Nový Logolink se ZČU\Novy_logolink_ESF_s_textem_bar_CZ\logolink_CZ_male_mezery_ZCU_s_textem_bar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2555776" y="6156668"/>
            <a:ext cx="4104456" cy="701332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928670"/>
            <a:ext cx="8229600" cy="581772"/>
          </a:xfrm>
        </p:spPr>
        <p:txBody>
          <a:bodyPr>
            <a:normAutofit/>
          </a:bodyPr>
          <a:lstStyle/>
          <a:p>
            <a:r>
              <a:rPr lang="cs-CZ" sz="3200" dirty="0" smtClean="0"/>
              <a:t>Obsah diplomové práce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23528" y="1935480"/>
            <a:ext cx="8496944" cy="4389120"/>
          </a:xfrm>
        </p:spPr>
        <p:txBody>
          <a:bodyPr>
            <a:normAutofit/>
          </a:bodyPr>
          <a:lstStyle/>
          <a:p>
            <a:r>
              <a:rPr lang="cs-CZ" dirty="0" smtClean="0">
                <a:latin typeface="+mj-lt"/>
              </a:rPr>
              <a:t>Vytvoření webové aplikace</a:t>
            </a:r>
          </a:p>
          <a:p>
            <a:pPr lvl="1"/>
            <a:r>
              <a:rPr lang="cs-CZ" b="1" dirty="0" err="1" smtClean="0">
                <a:latin typeface="+mj-lt"/>
              </a:rPr>
              <a:t>Back</a:t>
            </a:r>
            <a:r>
              <a:rPr lang="cs-CZ" b="1" dirty="0" smtClean="0">
                <a:latin typeface="+mj-lt"/>
              </a:rPr>
              <a:t>-</a:t>
            </a:r>
            <a:r>
              <a:rPr lang="cs-CZ" b="1" dirty="0" err="1" smtClean="0">
                <a:latin typeface="+mj-lt"/>
              </a:rPr>
              <a:t>end</a:t>
            </a:r>
            <a:r>
              <a:rPr lang="cs-CZ" dirty="0" smtClean="0">
                <a:latin typeface="+mj-lt"/>
              </a:rPr>
              <a:t> – administrace témat</a:t>
            </a:r>
          </a:p>
          <a:p>
            <a:pPr lvl="1"/>
            <a:r>
              <a:rPr lang="cs-CZ" b="1" dirty="0" smtClean="0">
                <a:latin typeface="+mj-lt"/>
              </a:rPr>
              <a:t>Front-</a:t>
            </a:r>
            <a:r>
              <a:rPr lang="cs-CZ" b="1" dirty="0" err="1" smtClean="0">
                <a:latin typeface="+mj-lt"/>
              </a:rPr>
              <a:t>end</a:t>
            </a:r>
            <a:r>
              <a:rPr lang="cs-CZ" dirty="0" smtClean="0">
                <a:latin typeface="+mj-lt"/>
              </a:rPr>
              <a:t> – veřejná prezentační část</a:t>
            </a:r>
          </a:p>
          <a:p>
            <a:r>
              <a:rPr lang="cs-CZ" dirty="0" smtClean="0">
                <a:latin typeface="+mj-lt"/>
              </a:rPr>
              <a:t>Nasazení a správa aplikace na serveru</a:t>
            </a:r>
          </a:p>
          <a:p>
            <a:r>
              <a:rPr lang="cs-CZ" dirty="0" smtClean="0">
                <a:latin typeface="+mj-lt"/>
              </a:rPr>
              <a:t>Řešení požadavků od uživatelů</a:t>
            </a:r>
          </a:p>
          <a:p>
            <a:pPr>
              <a:buNone/>
            </a:pPr>
            <a:endParaRPr lang="cs-CZ" dirty="0" smtClean="0">
              <a:latin typeface="+mj-lt"/>
            </a:endParaRPr>
          </a:p>
          <a:p>
            <a:pPr>
              <a:buNone/>
            </a:pPr>
            <a:endParaRPr lang="cs-CZ" dirty="0" smtClean="0">
              <a:latin typeface="+mj-lt"/>
            </a:endParaRPr>
          </a:p>
        </p:txBody>
      </p:sp>
      <p:pic>
        <p:nvPicPr>
          <p:cNvPr id="5" name="Obrázek 4" descr="logo_black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7643834" y="6357958"/>
            <a:ext cx="1225985" cy="287925"/>
          </a:xfrm>
          <a:prstGeom prst="rect">
            <a:avLst/>
          </a:prstGeom>
        </p:spPr>
      </p:pic>
      <p:pic>
        <p:nvPicPr>
          <p:cNvPr id="7" name="Picture 3" descr="D:\- School\_DP\SVK\Nový Logolink se ZČU\Novy_logolink_ESF_s_textem_bar_CZ\logolink_CZ_male_mezery_ZCU_s_textem_bar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2555776" y="6156668"/>
            <a:ext cx="4104456" cy="701332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928670"/>
            <a:ext cx="8229600" cy="581772"/>
          </a:xfrm>
        </p:spPr>
        <p:txBody>
          <a:bodyPr>
            <a:normAutofit/>
          </a:bodyPr>
          <a:lstStyle/>
          <a:p>
            <a:r>
              <a:rPr lang="cs-CZ" sz="3200" dirty="0" smtClean="0"/>
              <a:t>Použité technologie</a:t>
            </a:r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23528" y="1935480"/>
            <a:ext cx="8496944" cy="4389120"/>
          </a:xfrm>
        </p:spPr>
        <p:txBody>
          <a:bodyPr>
            <a:normAutofit/>
          </a:bodyPr>
          <a:lstStyle/>
          <a:p>
            <a:r>
              <a:rPr lang="cs-CZ" dirty="0" smtClean="0">
                <a:latin typeface="+mj-lt"/>
              </a:rPr>
              <a:t>Vývoj aplikace</a:t>
            </a:r>
          </a:p>
          <a:p>
            <a:pPr lvl="1"/>
            <a:r>
              <a:rPr lang="cs-CZ" dirty="0" smtClean="0">
                <a:latin typeface="+mj-lt"/>
              </a:rPr>
              <a:t>PHP </a:t>
            </a:r>
            <a:r>
              <a:rPr lang="cs-CZ" dirty="0" err="1" smtClean="0">
                <a:latin typeface="+mj-lt"/>
              </a:rPr>
              <a:t>framework</a:t>
            </a:r>
            <a:r>
              <a:rPr lang="cs-CZ" dirty="0" smtClean="0">
                <a:latin typeface="+mj-lt"/>
              </a:rPr>
              <a:t> Symfony 1.4</a:t>
            </a:r>
          </a:p>
          <a:p>
            <a:pPr lvl="1"/>
            <a:r>
              <a:rPr lang="cs-CZ" dirty="0" smtClean="0">
                <a:latin typeface="+mj-lt"/>
              </a:rPr>
              <a:t>ORM </a:t>
            </a:r>
            <a:r>
              <a:rPr lang="cs-CZ" dirty="0" err="1" smtClean="0">
                <a:latin typeface="+mj-lt"/>
              </a:rPr>
              <a:t>Doctrine</a:t>
            </a:r>
            <a:r>
              <a:rPr lang="cs-CZ" dirty="0" smtClean="0">
                <a:latin typeface="+mj-lt"/>
              </a:rPr>
              <a:t> 1.2</a:t>
            </a:r>
          </a:p>
          <a:p>
            <a:pPr lvl="1"/>
            <a:r>
              <a:rPr lang="cs-CZ" dirty="0" err="1" smtClean="0">
                <a:latin typeface="+mj-lt"/>
              </a:rPr>
              <a:t>Pluginy</a:t>
            </a:r>
            <a:r>
              <a:rPr lang="cs-CZ" dirty="0" smtClean="0">
                <a:latin typeface="+mj-lt"/>
              </a:rPr>
              <a:t> od Katedry Kybernetiky, ZČU </a:t>
            </a:r>
          </a:p>
          <a:p>
            <a:endParaRPr lang="cs-CZ" dirty="0" smtClean="0">
              <a:latin typeface="+mj-lt"/>
            </a:endParaRPr>
          </a:p>
          <a:p>
            <a:r>
              <a:rPr lang="cs-CZ" dirty="0" smtClean="0">
                <a:latin typeface="+mj-lt"/>
              </a:rPr>
              <a:t>Funkcionalita</a:t>
            </a:r>
          </a:p>
          <a:p>
            <a:pPr lvl="1"/>
            <a:r>
              <a:rPr lang="cs-CZ" dirty="0" smtClean="0">
                <a:latin typeface="+mj-lt"/>
              </a:rPr>
              <a:t>Java </a:t>
            </a:r>
            <a:r>
              <a:rPr lang="cs-CZ" dirty="0" err="1" smtClean="0">
                <a:latin typeface="+mj-lt"/>
              </a:rPr>
              <a:t>applet</a:t>
            </a:r>
            <a:endParaRPr lang="cs-CZ" dirty="0" smtClean="0">
              <a:latin typeface="+mj-lt"/>
            </a:endParaRPr>
          </a:p>
          <a:p>
            <a:pPr lvl="1"/>
            <a:r>
              <a:rPr lang="cs-CZ" dirty="0" err="1" smtClean="0">
                <a:latin typeface="+mj-lt"/>
              </a:rPr>
              <a:t>JavaScript</a:t>
            </a:r>
            <a:r>
              <a:rPr lang="cs-CZ" dirty="0" smtClean="0">
                <a:latin typeface="+mj-lt"/>
              </a:rPr>
              <a:t> + </a:t>
            </a:r>
            <a:r>
              <a:rPr lang="cs-CZ" dirty="0" err="1" smtClean="0">
                <a:latin typeface="+mj-lt"/>
              </a:rPr>
              <a:t>jQuery</a:t>
            </a:r>
            <a:endParaRPr lang="cs-CZ" dirty="0" smtClean="0">
              <a:latin typeface="+mj-lt"/>
            </a:endParaRPr>
          </a:p>
          <a:p>
            <a:pPr lvl="1"/>
            <a:r>
              <a:rPr lang="cs-CZ" dirty="0" err="1" smtClean="0">
                <a:latin typeface="+mj-lt"/>
              </a:rPr>
              <a:t>Flash</a:t>
            </a:r>
            <a:r>
              <a:rPr lang="cs-CZ" smtClean="0">
                <a:latin typeface="+mj-lt"/>
              </a:rPr>
              <a:t> / HTML5</a:t>
            </a:r>
            <a:endParaRPr lang="cs-CZ" dirty="0" smtClean="0">
              <a:latin typeface="+mj-lt"/>
            </a:endParaRPr>
          </a:p>
          <a:p>
            <a:pPr>
              <a:buNone/>
            </a:pPr>
            <a:endParaRPr lang="cs-CZ" dirty="0" smtClean="0">
              <a:latin typeface="+mj-lt"/>
            </a:endParaRPr>
          </a:p>
        </p:txBody>
      </p:sp>
      <p:pic>
        <p:nvPicPr>
          <p:cNvPr id="5" name="Obrázek 4" descr="logo_black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7643834" y="6357958"/>
            <a:ext cx="1225985" cy="287925"/>
          </a:xfrm>
          <a:prstGeom prst="rect">
            <a:avLst/>
          </a:prstGeom>
        </p:spPr>
      </p:pic>
      <p:pic>
        <p:nvPicPr>
          <p:cNvPr id="7" name="Picture 3" descr="D:\- School\_DP\SVK\Nový Logolink se ZČU\Novy_logolink_ESF_s_textem_bar_CZ\logolink_CZ_male_mezery_ZCU_s_textem_bar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2555776" y="6156668"/>
            <a:ext cx="4104456" cy="701332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928670"/>
            <a:ext cx="8229600" cy="581772"/>
          </a:xfrm>
        </p:spPr>
        <p:txBody>
          <a:bodyPr>
            <a:normAutofit/>
          </a:bodyPr>
          <a:lstStyle/>
          <a:p>
            <a:r>
              <a:rPr lang="cs-CZ" sz="3200" dirty="0" smtClean="0"/>
              <a:t>Aplikace – </a:t>
            </a:r>
            <a:r>
              <a:rPr lang="cs-CZ" sz="3200" b="1" dirty="0" err="1" smtClean="0"/>
              <a:t>back</a:t>
            </a:r>
            <a:r>
              <a:rPr lang="cs-CZ" sz="3200" b="1" dirty="0" smtClean="0"/>
              <a:t>-</a:t>
            </a:r>
            <a:r>
              <a:rPr lang="cs-CZ" sz="3200" b="1" dirty="0" err="1" smtClean="0"/>
              <a:t>end</a:t>
            </a:r>
            <a:endParaRPr lang="cs-CZ" sz="3200" b="1" dirty="0" smtClean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23528" y="1935480"/>
            <a:ext cx="8496944" cy="4389120"/>
          </a:xfrm>
        </p:spPr>
        <p:txBody>
          <a:bodyPr>
            <a:normAutofit/>
          </a:bodyPr>
          <a:lstStyle/>
          <a:p>
            <a:r>
              <a:rPr lang="cs-CZ" dirty="0" smtClean="0">
                <a:latin typeface="+mj-lt"/>
              </a:rPr>
              <a:t>Správa uživatelů</a:t>
            </a:r>
          </a:p>
          <a:p>
            <a:r>
              <a:rPr lang="cs-CZ" dirty="0" smtClean="0">
                <a:latin typeface="+mj-lt"/>
              </a:rPr>
              <a:t>Správa multimediálních souborů</a:t>
            </a:r>
          </a:p>
          <a:p>
            <a:endParaRPr lang="cs-CZ" dirty="0" smtClean="0">
              <a:latin typeface="+mj-lt"/>
            </a:endParaRPr>
          </a:p>
          <a:p>
            <a:r>
              <a:rPr lang="cs-CZ" dirty="0" smtClean="0">
                <a:latin typeface="+mj-lt"/>
              </a:rPr>
              <a:t>Nástroj pro správu témat a</a:t>
            </a:r>
          </a:p>
          <a:p>
            <a:pPr>
              <a:buNone/>
            </a:pPr>
            <a:r>
              <a:rPr lang="cs-CZ" dirty="0" smtClean="0">
                <a:latin typeface="+mj-lt"/>
              </a:rPr>
              <a:t>	matematických vzorců </a:t>
            </a:r>
          </a:p>
          <a:p>
            <a:pPr lvl="1"/>
            <a:r>
              <a:rPr lang="cs-CZ" dirty="0" smtClean="0">
                <a:latin typeface="+mj-lt"/>
              </a:rPr>
              <a:t>Java </a:t>
            </a:r>
            <a:r>
              <a:rPr lang="cs-CZ" dirty="0" err="1" smtClean="0">
                <a:latin typeface="+mj-lt"/>
              </a:rPr>
              <a:t>applet</a:t>
            </a:r>
            <a:r>
              <a:rPr lang="cs-CZ" dirty="0" smtClean="0">
                <a:latin typeface="+mj-lt"/>
              </a:rPr>
              <a:t> </a:t>
            </a:r>
            <a:r>
              <a:rPr lang="cs-CZ" b="1" dirty="0" err="1" smtClean="0">
                <a:latin typeface="+mj-lt"/>
              </a:rPr>
              <a:t>DragMath</a:t>
            </a:r>
            <a:endParaRPr lang="cs-CZ" b="1" dirty="0" smtClean="0">
              <a:latin typeface="+mj-lt"/>
            </a:endParaRPr>
          </a:p>
          <a:p>
            <a:r>
              <a:rPr lang="cs-CZ" dirty="0" smtClean="0">
                <a:latin typeface="+mj-lt"/>
              </a:rPr>
              <a:t>Napojení skriptů pro převod </a:t>
            </a:r>
          </a:p>
          <a:p>
            <a:pPr>
              <a:buNone/>
            </a:pPr>
            <a:r>
              <a:rPr lang="cs-CZ" dirty="0" smtClean="0">
                <a:latin typeface="+mj-lt"/>
              </a:rPr>
              <a:t>	vzorců na text a obrázek</a:t>
            </a:r>
          </a:p>
          <a:p>
            <a:pPr lvl="1"/>
            <a:r>
              <a:rPr lang="cs-CZ" dirty="0" smtClean="0">
                <a:latin typeface="+mj-lt"/>
              </a:rPr>
              <a:t>MathML to text, TeX to image</a:t>
            </a:r>
          </a:p>
          <a:p>
            <a:endParaRPr lang="cs-CZ" dirty="0" smtClean="0">
              <a:latin typeface="+mj-lt"/>
            </a:endParaRPr>
          </a:p>
          <a:p>
            <a:pPr>
              <a:buNone/>
            </a:pPr>
            <a:endParaRPr lang="cs-CZ" dirty="0" smtClean="0">
              <a:latin typeface="+mj-lt"/>
            </a:endParaRPr>
          </a:p>
          <a:p>
            <a:pPr>
              <a:buNone/>
            </a:pPr>
            <a:endParaRPr lang="cs-CZ" dirty="0" smtClean="0">
              <a:latin typeface="+mj-lt"/>
            </a:endParaRPr>
          </a:p>
        </p:txBody>
      </p:sp>
      <p:pic>
        <p:nvPicPr>
          <p:cNvPr id="5" name="Obrázek 4" descr="logo_black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7643834" y="6357958"/>
            <a:ext cx="1225985" cy="287925"/>
          </a:xfrm>
          <a:prstGeom prst="rect">
            <a:avLst/>
          </a:prstGeom>
        </p:spPr>
      </p:pic>
      <p:pic>
        <p:nvPicPr>
          <p:cNvPr id="6" name="Zástupný symbol pro obsah 10" descr="aretbe.png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5290290" y="1700808"/>
            <a:ext cx="3794512" cy="3702497"/>
          </a:xfrm>
          <a:prstGeom prst="rect">
            <a:avLst/>
          </a:prstGeom>
        </p:spPr>
      </p:pic>
      <p:pic>
        <p:nvPicPr>
          <p:cNvPr id="8" name="Picture 3" descr="D:\- School\_DP\SVK\Nový Logolink se ZČU\Novy_logolink_ESF_s_textem_bar_CZ\logolink_CZ_male_mezery_ZCU_s_textem_bar.png"/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2555776" y="6156668"/>
            <a:ext cx="4104456" cy="701332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Nadpis 1"/>
          <p:cNvSpPr>
            <a:spLocks noGrp="1"/>
          </p:cNvSpPr>
          <p:nvPr>
            <p:ph type="title"/>
          </p:nvPr>
        </p:nvSpPr>
        <p:spPr>
          <a:xfrm>
            <a:off x="457200" y="928670"/>
            <a:ext cx="8229600" cy="581772"/>
          </a:xfrm>
        </p:spPr>
        <p:txBody>
          <a:bodyPr>
            <a:normAutofit/>
          </a:bodyPr>
          <a:lstStyle/>
          <a:p>
            <a:r>
              <a:rPr lang="cs-CZ" sz="3200" dirty="0" smtClean="0"/>
              <a:t>Aplikace – </a:t>
            </a:r>
            <a:r>
              <a:rPr lang="cs-CZ" sz="3200" b="1" dirty="0" smtClean="0"/>
              <a:t>front-</a:t>
            </a:r>
            <a:r>
              <a:rPr lang="cs-CZ" sz="3200" b="1" dirty="0" err="1" smtClean="0"/>
              <a:t>end</a:t>
            </a:r>
            <a:endParaRPr lang="cs-CZ" sz="3200" b="1" dirty="0" smtClean="0"/>
          </a:p>
        </p:txBody>
      </p:sp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323528" y="1935480"/>
            <a:ext cx="8496944" cy="4389120"/>
          </a:xfrm>
        </p:spPr>
        <p:txBody>
          <a:bodyPr>
            <a:normAutofit/>
          </a:bodyPr>
          <a:lstStyle/>
          <a:p>
            <a:r>
              <a:rPr lang="cs-CZ" dirty="0" smtClean="0">
                <a:latin typeface="+mj-lt"/>
              </a:rPr>
              <a:t>Blind </a:t>
            </a:r>
            <a:r>
              <a:rPr lang="cs-CZ" dirty="0" err="1" smtClean="0">
                <a:latin typeface="+mj-lt"/>
              </a:rPr>
              <a:t>friendly</a:t>
            </a:r>
            <a:r>
              <a:rPr lang="cs-CZ" dirty="0" smtClean="0">
                <a:latin typeface="+mj-lt"/>
              </a:rPr>
              <a:t> web</a:t>
            </a:r>
          </a:p>
          <a:p>
            <a:r>
              <a:rPr lang="cs-CZ" dirty="0" smtClean="0">
                <a:latin typeface="+mj-lt"/>
              </a:rPr>
              <a:t>Audio přehrávač (</a:t>
            </a:r>
            <a:r>
              <a:rPr lang="cs-CZ" dirty="0" err="1" smtClean="0">
                <a:latin typeface="+mj-lt"/>
              </a:rPr>
              <a:t>jQuery</a:t>
            </a:r>
            <a:r>
              <a:rPr lang="cs-CZ" dirty="0" smtClean="0">
                <a:latin typeface="+mj-lt"/>
              </a:rPr>
              <a:t> </a:t>
            </a:r>
            <a:r>
              <a:rPr lang="cs-CZ" b="1" dirty="0" err="1" smtClean="0">
                <a:latin typeface="+mj-lt"/>
              </a:rPr>
              <a:t>jPlayer</a:t>
            </a:r>
            <a:r>
              <a:rPr lang="cs-CZ" dirty="0" smtClean="0">
                <a:latin typeface="+mj-lt"/>
              </a:rPr>
              <a:t>)</a:t>
            </a:r>
          </a:p>
          <a:p>
            <a:pPr lvl="1"/>
            <a:r>
              <a:rPr lang="cs-CZ" dirty="0" err="1" smtClean="0">
                <a:latin typeface="+mj-lt"/>
              </a:rPr>
              <a:t>Parsování</a:t>
            </a:r>
            <a:r>
              <a:rPr lang="cs-CZ" dirty="0" smtClean="0">
                <a:latin typeface="+mj-lt"/>
              </a:rPr>
              <a:t> HTML a vytvoření </a:t>
            </a:r>
          </a:p>
          <a:p>
            <a:pPr lvl="1">
              <a:buNone/>
            </a:pPr>
            <a:r>
              <a:rPr lang="cs-CZ" dirty="0" smtClean="0">
                <a:latin typeface="+mj-lt"/>
              </a:rPr>
              <a:t>	</a:t>
            </a:r>
            <a:r>
              <a:rPr lang="cs-CZ" dirty="0" err="1" smtClean="0">
                <a:latin typeface="+mj-lt"/>
              </a:rPr>
              <a:t>playlistu</a:t>
            </a:r>
            <a:r>
              <a:rPr lang="cs-CZ" dirty="0" smtClean="0">
                <a:latin typeface="+mj-lt"/>
              </a:rPr>
              <a:t> (</a:t>
            </a:r>
            <a:r>
              <a:rPr lang="cs-CZ" dirty="0" err="1" smtClean="0">
                <a:latin typeface="+mj-lt"/>
              </a:rPr>
              <a:t>JavaScript</a:t>
            </a:r>
            <a:r>
              <a:rPr lang="cs-CZ" dirty="0" smtClean="0">
                <a:latin typeface="+mj-lt"/>
              </a:rPr>
              <a:t> + </a:t>
            </a:r>
            <a:r>
              <a:rPr lang="cs-CZ" dirty="0" err="1" smtClean="0">
                <a:latin typeface="+mj-lt"/>
              </a:rPr>
              <a:t>jQuery</a:t>
            </a:r>
            <a:r>
              <a:rPr lang="cs-CZ" dirty="0" smtClean="0">
                <a:latin typeface="+mj-lt"/>
              </a:rPr>
              <a:t>)</a:t>
            </a:r>
          </a:p>
          <a:p>
            <a:pPr lvl="1"/>
            <a:r>
              <a:rPr lang="cs-CZ" dirty="0" smtClean="0">
                <a:latin typeface="+mj-lt"/>
              </a:rPr>
              <a:t>Napojení na syntézu řeči</a:t>
            </a:r>
          </a:p>
          <a:p>
            <a:pPr lvl="1">
              <a:buNone/>
            </a:pPr>
            <a:r>
              <a:rPr lang="cs-CZ" dirty="0" smtClean="0">
                <a:latin typeface="+mj-lt"/>
              </a:rPr>
              <a:t>	(webová TTS služba)</a:t>
            </a:r>
          </a:p>
          <a:p>
            <a:pPr lvl="1"/>
            <a:r>
              <a:rPr lang="cs-CZ" dirty="0" smtClean="0">
                <a:latin typeface="+mj-lt"/>
              </a:rPr>
              <a:t>Ovládání přehrávání</a:t>
            </a:r>
          </a:p>
          <a:p>
            <a:pPr lvl="2">
              <a:buNone/>
            </a:pPr>
            <a:r>
              <a:rPr lang="cs-CZ" dirty="0" smtClean="0">
                <a:latin typeface="+mj-lt"/>
              </a:rPr>
              <a:t>(skoky po segmentech nebo po nadpisech)</a:t>
            </a:r>
          </a:p>
          <a:p>
            <a:pPr lvl="1"/>
            <a:endParaRPr lang="cs-CZ" dirty="0" smtClean="0">
              <a:latin typeface="+mj-lt"/>
            </a:endParaRPr>
          </a:p>
          <a:p>
            <a:endParaRPr lang="cs-CZ" dirty="0" smtClean="0">
              <a:latin typeface="+mj-lt"/>
            </a:endParaRPr>
          </a:p>
          <a:p>
            <a:pPr>
              <a:buNone/>
            </a:pPr>
            <a:endParaRPr lang="cs-CZ" dirty="0" smtClean="0">
              <a:latin typeface="+mj-lt"/>
            </a:endParaRPr>
          </a:p>
          <a:p>
            <a:pPr>
              <a:buNone/>
            </a:pPr>
            <a:endParaRPr lang="cs-CZ" dirty="0" smtClean="0">
              <a:latin typeface="+mj-lt"/>
            </a:endParaRPr>
          </a:p>
        </p:txBody>
      </p:sp>
      <p:pic>
        <p:nvPicPr>
          <p:cNvPr id="5" name="Obrázek 4" descr="logo_black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7643834" y="6357958"/>
            <a:ext cx="1225985" cy="287925"/>
          </a:xfrm>
          <a:prstGeom prst="rect">
            <a:avLst/>
          </a:prstGeom>
        </p:spPr>
      </p:pic>
      <p:pic>
        <p:nvPicPr>
          <p:cNvPr id="7" name="Zástupný symbol pro obsah 9" descr="aretfe.png"/>
          <p:cNvPicPr>
            <a:picLocks noChangeAspect="1"/>
          </p:cNvPicPr>
          <p:nvPr/>
        </p:nvPicPr>
        <p:blipFill>
          <a:blip r:embed="rId4" cstate="print"/>
          <a:stretch>
            <a:fillRect/>
          </a:stretch>
        </p:blipFill>
        <p:spPr>
          <a:xfrm>
            <a:off x="5097753" y="2204864"/>
            <a:ext cx="3881347" cy="2724379"/>
          </a:xfrm>
          <a:prstGeom prst="rect">
            <a:avLst/>
          </a:prstGeom>
        </p:spPr>
      </p:pic>
      <p:pic>
        <p:nvPicPr>
          <p:cNvPr id="8" name="Picture 3" descr="D:\- School\_DP\SVK\Nový Logolink se ZČU\Novy_logolink_ESF_s_textem_bar_CZ\logolink_CZ_male_mezery_ZCU_s_textem_bar.png"/>
          <p:cNvPicPr>
            <a:picLocks noChangeAspect="1" noChangeArrowheads="1"/>
          </p:cNvPicPr>
          <p:nvPr/>
        </p:nvPicPr>
        <p:blipFill>
          <a:blip r:embed="rId5" cstate="print"/>
          <a:srcRect/>
          <a:stretch>
            <a:fillRect/>
          </a:stretch>
        </p:blipFill>
        <p:spPr bwMode="auto">
          <a:xfrm>
            <a:off x="2555776" y="6156668"/>
            <a:ext cx="4104456" cy="701332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Zástupný symbol pro obsah 2"/>
          <p:cNvSpPr>
            <a:spLocks noGrp="1"/>
          </p:cNvSpPr>
          <p:nvPr>
            <p:ph idx="1"/>
          </p:nvPr>
        </p:nvSpPr>
        <p:spPr>
          <a:xfrm>
            <a:off x="457200" y="1484784"/>
            <a:ext cx="8229600" cy="4839816"/>
          </a:xfrm>
        </p:spPr>
        <p:txBody>
          <a:bodyPr>
            <a:normAutofit/>
          </a:bodyPr>
          <a:lstStyle/>
          <a:p>
            <a:pPr algn="ctr">
              <a:buNone/>
            </a:pPr>
            <a:endParaRPr lang="cs-CZ" dirty="0" smtClean="0">
              <a:latin typeface="+mj-lt"/>
            </a:endParaRPr>
          </a:p>
          <a:p>
            <a:pPr algn="ctr">
              <a:buNone/>
            </a:pPr>
            <a:r>
              <a:rPr lang="cs-CZ" dirty="0" smtClean="0">
                <a:latin typeface="+mj-lt"/>
              </a:rPr>
              <a:t>Děkuji za pozornost.</a:t>
            </a:r>
          </a:p>
          <a:p>
            <a:pPr algn="ctr">
              <a:buNone/>
            </a:pPr>
            <a:endParaRPr lang="cs-CZ" dirty="0" smtClean="0">
              <a:latin typeface="+mj-lt"/>
            </a:endParaRPr>
          </a:p>
          <a:p>
            <a:pPr algn="ctr">
              <a:buNone/>
            </a:pPr>
            <a:endParaRPr lang="cs-CZ" dirty="0" smtClean="0">
              <a:latin typeface="+mj-lt"/>
            </a:endParaRPr>
          </a:p>
          <a:p>
            <a:pPr algn="ctr">
              <a:buNone/>
            </a:pPr>
            <a:endParaRPr lang="cs-CZ" dirty="0" smtClean="0">
              <a:latin typeface="+mj-lt"/>
            </a:endParaRPr>
          </a:p>
          <a:p>
            <a:pPr algn="ctr">
              <a:buNone/>
            </a:pPr>
            <a:r>
              <a:rPr lang="cs-CZ" sz="2000" dirty="0" smtClean="0">
                <a:latin typeface="+mj-lt"/>
              </a:rPr>
              <a:t>Stránky projektu: </a:t>
            </a:r>
            <a:r>
              <a:rPr lang="cs-CZ" sz="2000" dirty="0" smtClean="0">
                <a:solidFill>
                  <a:schemeClr val="accent1"/>
                </a:solidFill>
                <a:latin typeface="+mj-lt"/>
              </a:rPr>
              <a:t>www.</a:t>
            </a:r>
            <a:r>
              <a:rPr lang="cs-CZ" sz="2000" dirty="0" err="1" smtClean="0">
                <a:solidFill>
                  <a:schemeClr val="accent1"/>
                </a:solidFill>
                <a:latin typeface="+mj-lt"/>
              </a:rPr>
              <a:t>aret.zcu.cz</a:t>
            </a:r>
            <a:endParaRPr lang="cs-CZ" sz="2000" dirty="0" smtClean="0">
              <a:solidFill>
                <a:schemeClr val="accent1"/>
              </a:solidFill>
              <a:latin typeface="+mj-lt"/>
            </a:endParaRPr>
          </a:p>
          <a:p>
            <a:pPr algn="ctr">
              <a:buNone/>
            </a:pPr>
            <a:r>
              <a:rPr lang="cs-CZ" sz="2000" dirty="0" smtClean="0">
                <a:latin typeface="+mj-lt"/>
              </a:rPr>
              <a:t>Aplikace: </a:t>
            </a:r>
            <a:r>
              <a:rPr lang="cs-CZ" sz="2000" dirty="0" smtClean="0">
                <a:solidFill>
                  <a:schemeClr val="accent1"/>
                </a:solidFill>
                <a:latin typeface="+mj-lt"/>
              </a:rPr>
              <a:t>www.</a:t>
            </a:r>
            <a:r>
              <a:rPr lang="cs-CZ" sz="2000" dirty="0" err="1" smtClean="0">
                <a:solidFill>
                  <a:schemeClr val="accent1"/>
                </a:solidFill>
                <a:latin typeface="+mj-lt"/>
              </a:rPr>
              <a:t>ucebnice.zcu.cz</a:t>
            </a:r>
            <a:endParaRPr lang="cs-CZ" sz="2000" dirty="0" smtClean="0">
              <a:solidFill>
                <a:schemeClr val="accent1"/>
              </a:solidFill>
              <a:latin typeface="+mj-lt"/>
            </a:endParaRPr>
          </a:p>
          <a:p>
            <a:pPr algn="ctr">
              <a:buNone/>
            </a:pPr>
            <a:endParaRPr lang="cs-CZ" sz="2000" dirty="0" smtClean="0">
              <a:latin typeface="+mj-lt"/>
            </a:endParaRPr>
          </a:p>
          <a:p>
            <a:pPr algn="ctr">
              <a:buNone/>
            </a:pPr>
            <a:endParaRPr lang="cs-CZ" sz="2000" dirty="0" smtClean="0">
              <a:latin typeface="+mj-lt"/>
            </a:endParaRPr>
          </a:p>
          <a:p>
            <a:pPr algn="ctr">
              <a:buNone/>
            </a:pPr>
            <a:r>
              <a:rPr lang="cs-CZ" sz="2000" dirty="0" smtClean="0">
                <a:latin typeface="+mj-lt"/>
              </a:rPr>
              <a:t>Projekt ARET CZ.1.07/1.2.00/08.0021 je spolufinancován z Evropského sociálního fondu a státního rozpočtu České republiky.</a:t>
            </a:r>
          </a:p>
        </p:txBody>
      </p:sp>
      <p:pic>
        <p:nvPicPr>
          <p:cNvPr id="5" name="Obrázek 4" descr="logo_black.png"/>
          <p:cNvPicPr>
            <a:picLocks noChangeAspect="1"/>
          </p:cNvPicPr>
          <p:nvPr/>
        </p:nvPicPr>
        <p:blipFill>
          <a:blip r:embed="rId3" cstate="print"/>
          <a:stretch>
            <a:fillRect/>
          </a:stretch>
        </p:blipFill>
        <p:spPr>
          <a:xfrm>
            <a:off x="7643834" y="6357958"/>
            <a:ext cx="1225985" cy="287925"/>
          </a:xfrm>
          <a:prstGeom prst="rect">
            <a:avLst/>
          </a:prstGeom>
        </p:spPr>
      </p:pic>
      <p:pic>
        <p:nvPicPr>
          <p:cNvPr id="6" name="Picture 3" descr="D:\- School\_DP\SVK\Nový Logolink se ZČU\Novy_logolink_ESF_s_textem_bar_CZ\logolink_CZ_male_mezery_ZCU_s_textem_bar.png"/>
          <p:cNvPicPr>
            <a:picLocks noChangeAspect="1" noChangeArrowheads="1"/>
          </p:cNvPicPr>
          <p:nvPr/>
        </p:nvPicPr>
        <p:blipFill>
          <a:blip r:embed="rId4" cstate="print"/>
          <a:srcRect/>
          <a:stretch>
            <a:fillRect/>
          </a:stretch>
        </p:blipFill>
        <p:spPr bwMode="auto">
          <a:xfrm>
            <a:off x="2555776" y="6156668"/>
            <a:ext cx="4104456" cy="701332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Tok">
  <a:themeElements>
    <a:clrScheme name="Tok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Tok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Tok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Motiv sady Office">
  <a:themeElements>
    <a:clrScheme name="Kancelář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ancelář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Kancelář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3933</TotalTime>
  <Words>189</Words>
  <Application>Microsoft Office PowerPoint</Application>
  <PresentationFormat>Předvádění na obrazovce (4:3)</PresentationFormat>
  <Paragraphs>69</Paragraphs>
  <Slides>7</Slides>
  <Notes>6</Notes>
  <HiddenSlides>0</HiddenSlides>
  <MMClips>0</MMClips>
  <ScaleCrop>false</ScaleCrop>
  <HeadingPairs>
    <vt:vector size="4" baseType="variant">
      <vt:variant>
        <vt:lpstr>Motiv</vt:lpstr>
      </vt:variant>
      <vt:variant>
        <vt:i4>1</vt:i4>
      </vt:variant>
      <vt:variant>
        <vt:lpstr>Nadpisy snímků</vt:lpstr>
      </vt:variant>
      <vt:variant>
        <vt:i4>7</vt:i4>
      </vt:variant>
    </vt:vector>
  </HeadingPairs>
  <TitlesOfParts>
    <vt:vector size="8" baseType="lpstr">
      <vt:lpstr>Tok</vt:lpstr>
      <vt:lpstr>Projekt ARET</vt:lpstr>
      <vt:lpstr>Projekt ARET</vt:lpstr>
      <vt:lpstr>Obsah diplomové práce</vt:lpstr>
      <vt:lpstr>Použité technologie</vt:lpstr>
      <vt:lpstr>Aplikace – back-end</vt:lpstr>
      <vt:lpstr>Aplikace – front-end</vt:lpstr>
      <vt:lpstr>Snímek 7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Snímek 1</dc:title>
  <dc:creator>God Z</dc:creator>
  <cp:lastModifiedBy>God Z</cp:lastModifiedBy>
  <cp:revision>75</cp:revision>
  <dcterms:created xsi:type="dcterms:W3CDTF">2011-03-24T17:39:35Z</dcterms:created>
  <dcterms:modified xsi:type="dcterms:W3CDTF">2011-10-18T17:51:52Z</dcterms:modified>
</cp:coreProperties>
</file>

<file path=docProps/thumbnail.jpeg>
</file>