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9"/>
  </p:notesMasterIdLst>
  <p:sldIdLst>
    <p:sldId id="256" r:id="rId2"/>
    <p:sldId id="263" r:id="rId3"/>
    <p:sldId id="267" r:id="rId4"/>
    <p:sldId id="271" r:id="rId5"/>
    <p:sldId id="269" r:id="rId6"/>
    <p:sldId id="270" r:id="rId7"/>
    <p:sldId id="268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853" autoAdjust="0"/>
  </p:normalViewPr>
  <p:slideViewPr>
    <p:cSldViewPr>
      <p:cViewPr varScale="1">
        <p:scale>
          <a:sx n="91" d="100"/>
          <a:sy n="91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97577A-E758-4FEB-BBAA-EF7653A8F184}" type="datetimeFigureOut">
              <a:rPr lang="cs-CZ" smtClean="0"/>
              <a:pPr/>
              <a:t>18.10.2011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149F60-32DC-42C4-ACA8-D0AFB0DF2B3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9F60-32DC-42C4-ACA8-D0AFB0DF2B3E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9F60-32DC-42C4-ACA8-D0AFB0DF2B3E}" type="slidenum">
              <a:rPr lang="cs-CZ" smtClean="0"/>
              <a:pPr/>
              <a:t>3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9F60-32DC-42C4-ACA8-D0AFB0DF2B3E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9F60-32DC-42C4-ACA8-D0AFB0DF2B3E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9F60-32DC-42C4-ACA8-D0AFB0DF2B3E}" type="slidenum">
              <a:rPr lang="cs-CZ" smtClean="0"/>
              <a:pPr/>
              <a:t>6</a:t>
            </a:fld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9F60-32DC-42C4-ACA8-D0AFB0DF2B3E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0D5C-AF4F-4B4C-A157-E6099B3FF0D8}" type="datetimeFigureOut">
              <a:rPr lang="cs-CZ" smtClean="0"/>
              <a:pPr/>
              <a:t>18.10.2011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36AE-5D00-4FC1-9687-54D8B345884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0D5C-AF4F-4B4C-A157-E6099B3FF0D8}" type="datetimeFigureOut">
              <a:rPr lang="cs-CZ" smtClean="0"/>
              <a:pPr/>
              <a:t>18.10.2011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36AE-5D00-4FC1-9687-54D8B345884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0D5C-AF4F-4B4C-A157-E6099B3FF0D8}" type="datetimeFigureOut">
              <a:rPr lang="cs-CZ" smtClean="0"/>
              <a:pPr/>
              <a:t>18.10.2011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36AE-5D00-4FC1-9687-54D8B345884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0D5C-AF4F-4B4C-A157-E6099B3FF0D8}" type="datetimeFigureOut">
              <a:rPr lang="cs-CZ" smtClean="0"/>
              <a:pPr/>
              <a:t>18.10.2011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36AE-5D00-4FC1-9687-54D8B345884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0D5C-AF4F-4B4C-A157-E6099B3FF0D8}" type="datetimeFigureOut">
              <a:rPr lang="cs-CZ" smtClean="0"/>
              <a:pPr/>
              <a:t>18.10.2011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36AE-5D00-4FC1-9687-54D8B345884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0D5C-AF4F-4B4C-A157-E6099B3FF0D8}" type="datetimeFigureOut">
              <a:rPr lang="cs-CZ" smtClean="0"/>
              <a:pPr/>
              <a:t>18.10.2011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36AE-5D00-4FC1-9687-54D8B345884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0D5C-AF4F-4B4C-A157-E6099B3FF0D8}" type="datetimeFigureOut">
              <a:rPr lang="cs-CZ" smtClean="0"/>
              <a:pPr/>
              <a:t>18.10.2011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36AE-5D00-4FC1-9687-54D8B345884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0D5C-AF4F-4B4C-A157-E6099B3FF0D8}" type="datetimeFigureOut">
              <a:rPr lang="cs-CZ" smtClean="0"/>
              <a:pPr/>
              <a:t>18.10.2011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36AE-5D00-4FC1-9687-54D8B345884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0D5C-AF4F-4B4C-A157-E6099B3FF0D8}" type="datetimeFigureOut">
              <a:rPr lang="cs-CZ" smtClean="0"/>
              <a:pPr/>
              <a:t>18.10.2011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36AE-5D00-4FC1-9687-54D8B345884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0D5C-AF4F-4B4C-A157-E6099B3FF0D8}" type="datetimeFigureOut">
              <a:rPr lang="cs-CZ" smtClean="0"/>
              <a:pPr/>
              <a:t>18.10.2011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36AE-5D00-4FC1-9687-54D8B345884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0D5C-AF4F-4B4C-A157-E6099B3FF0D8}" type="datetimeFigureOut">
              <a:rPr lang="cs-CZ" smtClean="0"/>
              <a:pPr/>
              <a:t>18.10.2011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A0036AE-5D00-4FC1-9687-54D8B345884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2A0D5C-AF4F-4B4C-A157-E6099B3FF0D8}" type="datetimeFigureOut">
              <a:rPr lang="cs-CZ" smtClean="0"/>
              <a:pPr/>
              <a:t>18.10.2011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0036AE-5D00-4FC1-9687-54D8B345884E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14348" y="2071678"/>
            <a:ext cx="7772400" cy="1028706"/>
          </a:xfrm>
        </p:spPr>
        <p:txBody>
          <a:bodyPr>
            <a:noAutofit/>
          </a:bodyPr>
          <a:lstStyle/>
          <a:p>
            <a:r>
              <a:rPr lang="cs-CZ" sz="7200" dirty="0" smtClean="0"/>
              <a:t>Projekt ARET</a:t>
            </a:r>
            <a:endParaRPr lang="cs-CZ" sz="72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071670" y="3501008"/>
            <a:ext cx="6400800" cy="2999826"/>
          </a:xfrm>
        </p:spPr>
        <p:txBody>
          <a:bodyPr>
            <a:normAutofit fontScale="85000" lnSpcReduction="20000"/>
          </a:bodyPr>
          <a:lstStyle/>
          <a:p>
            <a:r>
              <a:rPr lang="cs-CZ" sz="3200" b="1" dirty="0" smtClean="0">
                <a:latin typeface="+mj-lt"/>
                <a:ea typeface="Verdana" pitchFamily="34" charset="0"/>
                <a:cs typeface="Arial" pitchFamily="34" charset="0"/>
              </a:rPr>
              <a:t>Automatické čtení učebních textů </a:t>
            </a:r>
          </a:p>
          <a:p>
            <a:r>
              <a:rPr lang="cs-CZ" sz="3200" b="1" dirty="0" smtClean="0">
                <a:latin typeface="+mj-lt"/>
                <a:ea typeface="Verdana" pitchFamily="34" charset="0"/>
                <a:cs typeface="Arial" pitchFamily="34" charset="0"/>
              </a:rPr>
              <a:t>pro zrakově postižené studenty</a:t>
            </a:r>
          </a:p>
          <a:p>
            <a:endParaRPr lang="cs-CZ" sz="3200" b="1" dirty="0" smtClean="0">
              <a:latin typeface="+mj-lt"/>
              <a:ea typeface="Verdana" pitchFamily="34" charset="0"/>
              <a:cs typeface="Arial" pitchFamily="34" charset="0"/>
            </a:endParaRPr>
          </a:p>
          <a:p>
            <a:r>
              <a:rPr lang="cs-CZ" sz="3200" b="1" dirty="0" smtClean="0">
                <a:latin typeface="+mj-lt"/>
                <a:ea typeface="Verdana" pitchFamily="34" charset="0"/>
                <a:cs typeface="Arial" pitchFamily="34" charset="0"/>
              </a:rPr>
              <a:t>(</a:t>
            </a:r>
            <a:r>
              <a:rPr lang="cs-CZ" sz="3200" b="1" dirty="0" err="1" smtClean="0">
                <a:latin typeface="+mj-lt"/>
                <a:ea typeface="Verdana" pitchFamily="34" charset="0"/>
                <a:cs typeface="Arial" pitchFamily="34" charset="0"/>
              </a:rPr>
              <a:t>Automatic</a:t>
            </a:r>
            <a:r>
              <a:rPr lang="cs-CZ" sz="3200" b="1" dirty="0" smtClean="0">
                <a:latin typeface="+mj-lt"/>
                <a:ea typeface="Verdana" pitchFamily="34" charset="0"/>
                <a:cs typeface="Arial" pitchFamily="34" charset="0"/>
              </a:rPr>
              <a:t> </a:t>
            </a:r>
            <a:r>
              <a:rPr lang="cs-CZ" sz="3200" b="1" dirty="0" err="1" smtClean="0">
                <a:latin typeface="+mj-lt"/>
                <a:ea typeface="Verdana" pitchFamily="34" charset="0"/>
                <a:cs typeface="Arial" pitchFamily="34" charset="0"/>
              </a:rPr>
              <a:t>Reading</a:t>
            </a:r>
            <a:r>
              <a:rPr lang="cs-CZ" sz="3200" b="1" dirty="0" smtClean="0">
                <a:latin typeface="+mj-lt"/>
                <a:ea typeface="Verdana" pitchFamily="34" charset="0"/>
                <a:cs typeface="Arial" pitchFamily="34" charset="0"/>
              </a:rPr>
              <a:t> </a:t>
            </a:r>
            <a:r>
              <a:rPr lang="cs-CZ" sz="3200" b="1" dirty="0" err="1" smtClean="0">
                <a:latin typeface="+mj-lt"/>
                <a:ea typeface="Verdana" pitchFamily="34" charset="0"/>
                <a:cs typeface="Arial" pitchFamily="34" charset="0"/>
              </a:rPr>
              <a:t>of</a:t>
            </a:r>
            <a:r>
              <a:rPr lang="cs-CZ" sz="3200" b="1" dirty="0" smtClean="0">
                <a:latin typeface="+mj-lt"/>
                <a:ea typeface="Verdana" pitchFamily="34" charset="0"/>
                <a:cs typeface="Arial" pitchFamily="34" charset="0"/>
              </a:rPr>
              <a:t> </a:t>
            </a:r>
            <a:r>
              <a:rPr lang="cs-CZ" sz="3200" b="1" dirty="0" err="1" smtClean="0">
                <a:latin typeface="+mj-lt"/>
                <a:ea typeface="Verdana" pitchFamily="34" charset="0"/>
                <a:cs typeface="Arial" pitchFamily="34" charset="0"/>
              </a:rPr>
              <a:t>Educational</a:t>
            </a:r>
            <a:r>
              <a:rPr lang="cs-CZ" sz="3200" b="1" dirty="0" smtClean="0">
                <a:latin typeface="+mj-lt"/>
                <a:ea typeface="Verdana" pitchFamily="34" charset="0"/>
                <a:cs typeface="Arial" pitchFamily="34" charset="0"/>
              </a:rPr>
              <a:t> </a:t>
            </a:r>
            <a:r>
              <a:rPr lang="cs-CZ" sz="3200" b="1" dirty="0" err="1" smtClean="0">
                <a:latin typeface="+mj-lt"/>
                <a:ea typeface="Verdana" pitchFamily="34" charset="0"/>
                <a:cs typeface="Arial" pitchFamily="34" charset="0"/>
              </a:rPr>
              <a:t>Texts</a:t>
            </a:r>
            <a:r>
              <a:rPr lang="cs-CZ" sz="3200" b="1" dirty="0" smtClean="0">
                <a:latin typeface="+mj-lt"/>
                <a:ea typeface="Verdana" pitchFamily="34" charset="0"/>
                <a:cs typeface="Arial" pitchFamily="34" charset="0"/>
              </a:rPr>
              <a:t>)</a:t>
            </a:r>
          </a:p>
          <a:p>
            <a:endParaRPr lang="cs-CZ" sz="3200" b="1" dirty="0" smtClean="0">
              <a:latin typeface="+mj-lt"/>
              <a:ea typeface="Verdana" pitchFamily="34" charset="0"/>
              <a:cs typeface="Arial" pitchFamily="34" charset="0"/>
            </a:endParaRPr>
          </a:p>
          <a:p>
            <a:endParaRPr lang="cs-CZ" sz="3200" b="1" dirty="0" smtClean="0">
              <a:latin typeface="+mj-lt"/>
              <a:ea typeface="Verdana" pitchFamily="34" charset="0"/>
              <a:cs typeface="Arial" pitchFamily="34" charset="0"/>
            </a:endParaRPr>
          </a:p>
          <a:p>
            <a:r>
              <a:rPr lang="cs-CZ" sz="2500" b="1" dirty="0" smtClean="0">
                <a:latin typeface="+mj-lt"/>
                <a:ea typeface="Verdana" pitchFamily="34" charset="0"/>
                <a:cs typeface="Arial" pitchFamily="34" charset="0"/>
              </a:rPr>
              <a:t>Michal </a:t>
            </a:r>
            <a:r>
              <a:rPr lang="cs-CZ" sz="2500" b="1" dirty="0" err="1" smtClean="0">
                <a:latin typeface="+mj-lt"/>
                <a:ea typeface="Verdana" pitchFamily="34" charset="0"/>
                <a:cs typeface="Arial" pitchFamily="34" charset="0"/>
              </a:rPr>
              <a:t>Campr</a:t>
            </a:r>
            <a:endParaRPr lang="cs-CZ" sz="2500" b="1" dirty="0">
              <a:latin typeface="+mj-lt"/>
              <a:ea typeface="Verdana" pitchFamily="34" charset="0"/>
              <a:cs typeface="Arial" pitchFamily="34" charset="0"/>
            </a:endParaRPr>
          </a:p>
        </p:txBody>
      </p:sp>
      <p:pic>
        <p:nvPicPr>
          <p:cNvPr id="6" name="Obrázek 5" descr="logo_w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500174"/>
            <a:ext cx="2760433" cy="1738308"/>
          </a:xfrm>
          <a:prstGeom prst="rect">
            <a:avLst/>
          </a:prstGeom>
        </p:spPr>
      </p:pic>
      <p:pic>
        <p:nvPicPr>
          <p:cNvPr id="1027" name="Picture 3" descr="D:\- School\_DP\SVK\Nový Logolink se ZČU\Novy_logolink_ESF_s_textem_bar_CZ\logolink_CZ_male_mezery_ZCU_s_textem_bar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5949280"/>
            <a:ext cx="4210819" cy="714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581772"/>
          </a:xfrm>
        </p:spPr>
        <p:txBody>
          <a:bodyPr>
            <a:normAutofit/>
          </a:bodyPr>
          <a:lstStyle/>
          <a:p>
            <a:r>
              <a:rPr lang="cs-CZ" sz="3200" dirty="0" smtClean="0"/>
              <a:t>Projekt ARET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>
                <a:latin typeface="+mj-lt"/>
              </a:rPr>
              <a:t>Projekt běží na Katedře Kybernetiky, ZČU</a:t>
            </a:r>
          </a:p>
          <a:p>
            <a:r>
              <a:rPr lang="cs-CZ" dirty="0" smtClean="0">
                <a:latin typeface="+mj-lt"/>
              </a:rPr>
              <a:t>Rozšíření možností domácí přípravy zrakově postižených dětí pomocí automatické syntézy řeči z textu</a:t>
            </a:r>
          </a:p>
          <a:p>
            <a:r>
              <a:rPr lang="cs-CZ" dirty="0" smtClean="0">
                <a:latin typeface="+mj-lt"/>
              </a:rPr>
              <a:t>Vytvoření speciálních Automaticky Čtených Učebních Pomůcek dostupných online</a:t>
            </a:r>
          </a:p>
          <a:p>
            <a:r>
              <a:rPr lang="cs-CZ" dirty="0" smtClean="0">
                <a:latin typeface="+mj-lt"/>
              </a:rPr>
              <a:t>Vytvoření nástroje pro jejich vytváření</a:t>
            </a:r>
          </a:p>
          <a:p>
            <a:r>
              <a:rPr lang="cs-CZ" dirty="0" smtClean="0">
                <a:latin typeface="+mj-lt"/>
              </a:rPr>
              <a:t>Zaměření na matematiku a fyziku pro druhý stupeň základní školy</a:t>
            </a:r>
          </a:p>
          <a:p>
            <a:r>
              <a:rPr lang="cs-CZ" dirty="0" smtClean="0">
                <a:latin typeface="+mj-lt"/>
              </a:rPr>
              <a:t>Hlavní partner: Základní škola a Mateřská škola pro zrakově postižené v Plzni</a:t>
            </a:r>
          </a:p>
          <a:p>
            <a:endParaRPr lang="cs-CZ" dirty="0" smtClean="0">
              <a:latin typeface="+mj-lt"/>
            </a:endParaRPr>
          </a:p>
        </p:txBody>
      </p:sp>
      <p:pic>
        <p:nvPicPr>
          <p:cNvPr id="5" name="Obrázek 4" descr="logo_blac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6357958"/>
            <a:ext cx="1225985" cy="287925"/>
          </a:xfrm>
          <a:prstGeom prst="rect">
            <a:avLst/>
          </a:prstGeom>
        </p:spPr>
      </p:pic>
      <p:pic>
        <p:nvPicPr>
          <p:cNvPr id="2051" name="Picture 3" descr="D:\- School\_DP\SVK\Nový Logolink se ZČU\Novy_logolink_ESF_s_textem_bar_CZ\logolink_CZ_male_mezery_ZCU_s_textem_ba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6156668"/>
            <a:ext cx="4104456" cy="701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581772"/>
          </a:xfrm>
        </p:spPr>
        <p:txBody>
          <a:bodyPr>
            <a:normAutofit/>
          </a:bodyPr>
          <a:lstStyle/>
          <a:p>
            <a:r>
              <a:rPr lang="cs-CZ" sz="3200" dirty="0" smtClean="0"/>
              <a:t>Obsah diplomové práce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935480"/>
            <a:ext cx="8496944" cy="4389120"/>
          </a:xfrm>
        </p:spPr>
        <p:txBody>
          <a:bodyPr>
            <a:normAutofit/>
          </a:bodyPr>
          <a:lstStyle/>
          <a:p>
            <a:r>
              <a:rPr lang="cs-CZ" dirty="0" smtClean="0">
                <a:latin typeface="+mj-lt"/>
              </a:rPr>
              <a:t>Vytvoření webové aplikace</a:t>
            </a:r>
          </a:p>
          <a:p>
            <a:pPr lvl="1"/>
            <a:r>
              <a:rPr lang="cs-CZ" b="1" dirty="0" err="1" smtClean="0">
                <a:latin typeface="+mj-lt"/>
              </a:rPr>
              <a:t>Back</a:t>
            </a:r>
            <a:r>
              <a:rPr lang="cs-CZ" b="1" dirty="0" smtClean="0">
                <a:latin typeface="+mj-lt"/>
              </a:rPr>
              <a:t>-</a:t>
            </a:r>
            <a:r>
              <a:rPr lang="cs-CZ" b="1" dirty="0" err="1" smtClean="0">
                <a:latin typeface="+mj-lt"/>
              </a:rPr>
              <a:t>end</a:t>
            </a:r>
            <a:r>
              <a:rPr lang="cs-CZ" dirty="0" smtClean="0">
                <a:latin typeface="+mj-lt"/>
              </a:rPr>
              <a:t> – administrace témat</a:t>
            </a:r>
          </a:p>
          <a:p>
            <a:pPr lvl="1"/>
            <a:r>
              <a:rPr lang="cs-CZ" b="1" dirty="0" smtClean="0">
                <a:latin typeface="+mj-lt"/>
              </a:rPr>
              <a:t>Front-</a:t>
            </a:r>
            <a:r>
              <a:rPr lang="cs-CZ" b="1" dirty="0" err="1" smtClean="0">
                <a:latin typeface="+mj-lt"/>
              </a:rPr>
              <a:t>end</a:t>
            </a:r>
            <a:r>
              <a:rPr lang="cs-CZ" dirty="0" smtClean="0">
                <a:latin typeface="+mj-lt"/>
              </a:rPr>
              <a:t> – veřejná prezentační část</a:t>
            </a:r>
          </a:p>
          <a:p>
            <a:r>
              <a:rPr lang="cs-CZ" dirty="0" smtClean="0">
                <a:latin typeface="+mj-lt"/>
              </a:rPr>
              <a:t>Nasazení a správa aplikace na serveru</a:t>
            </a:r>
          </a:p>
          <a:p>
            <a:r>
              <a:rPr lang="cs-CZ" dirty="0" smtClean="0">
                <a:latin typeface="+mj-lt"/>
              </a:rPr>
              <a:t>Řešení požadavků od uživatelů</a:t>
            </a:r>
          </a:p>
          <a:p>
            <a:pPr>
              <a:buNone/>
            </a:pPr>
            <a:endParaRPr lang="cs-CZ" dirty="0" smtClean="0">
              <a:latin typeface="+mj-lt"/>
            </a:endParaRPr>
          </a:p>
          <a:p>
            <a:pPr>
              <a:buNone/>
            </a:pPr>
            <a:endParaRPr lang="cs-CZ" dirty="0" smtClean="0">
              <a:latin typeface="+mj-lt"/>
            </a:endParaRPr>
          </a:p>
        </p:txBody>
      </p:sp>
      <p:pic>
        <p:nvPicPr>
          <p:cNvPr id="5" name="Obrázek 4" descr="logo_blac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6357958"/>
            <a:ext cx="1225985" cy="287925"/>
          </a:xfrm>
          <a:prstGeom prst="rect">
            <a:avLst/>
          </a:prstGeom>
        </p:spPr>
      </p:pic>
      <p:pic>
        <p:nvPicPr>
          <p:cNvPr id="7" name="Picture 3" descr="D:\- School\_DP\SVK\Nový Logolink se ZČU\Novy_logolink_ESF_s_textem_bar_CZ\logolink_CZ_male_mezery_ZCU_s_textem_ba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6156668"/>
            <a:ext cx="4104456" cy="701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581772"/>
          </a:xfrm>
        </p:spPr>
        <p:txBody>
          <a:bodyPr>
            <a:normAutofit/>
          </a:bodyPr>
          <a:lstStyle/>
          <a:p>
            <a:r>
              <a:rPr lang="cs-CZ" sz="3200" dirty="0" smtClean="0"/>
              <a:t>Použité technologie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935480"/>
            <a:ext cx="8496944" cy="4389120"/>
          </a:xfrm>
        </p:spPr>
        <p:txBody>
          <a:bodyPr>
            <a:normAutofit/>
          </a:bodyPr>
          <a:lstStyle/>
          <a:p>
            <a:r>
              <a:rPr lang="cs-CZ" dirty="0" smtClean="0">
                <a:latin typeface="+mj-lt"/>
              </a:rPr>
              <a:t>Vývoj aplikace</a:t>
            </a:r>
          </a:p>
          <a:p>
            <a:pPr lvl="1"/>
            <a:r>
              <a:rPr lang="cs-CZ" dirty="0" smtClean="0">
                <a:latin typeface="+mj-lt"/>
              </a:rPr>
              <a:t>PHP </a:t>
            </a:r>
            <a:r>
              <a:rPr lang="cs-CZ" dirty="0" err="1" smtClean="0">
                <a:latin typeface="+mj-lt"/>
              </a:rPr>
              <a:t>framework</a:t>
            </a:r>
            <a:r>
              <a:rPr lang="cs-CZ" dirty="0" smtClean="0">
                <a:latin typeface="+mj-lt"/>
              </a:rPr>
              <a:t> Symfony 1.4</a:t>
            </a:r>
          </a:p>
          <a:p>
            <a:pPr lvl="1"/>
            <a:r>
              <a:rPr lang="cs-CZ" dirty="0" smtClean="0">
                <a:latin typeface="+mj-lt"/>
              </a:rPr>
              <a:t>ORM </a:t>
            </a:r>
            <a:r>
              <a:rPr lang="cs-CZ" dirty="0" err="1" smtClean="0">
                <a:latin typeface="+mj-lt"/>
              </a:rPr>
              <a:t>Doctrine</a:t>
            </a:r>
            <a:r>
              <a:rPr lang="cs-CZ" dirty="0" smtClean="0">
                <a:latin typeface="+mj-lt"/>
              </a:rPr>
              <a:t> 1.2</a:t>
            </a:r>
          </a:p>
          <a:p>
            <a:pPr lvl="1"/>
            <a:r>
              <a:rPr lang="cs-CZ" dirty="0" err="1" smtClean="0">
                <a:latin typeface="+mj-lt"/>
              </a:rPr>
              <a:t>Pluginy</a:t>
            </a:r>
            <a:r>
              <a:rPr lang="cs-CZ" dirty="0" smtClean="0">
                <a:latin typeface="+mj-lt"/>
              </a:rPr>
              <a:t> od Katedry Kybernetiky, ZČU </a:t>
            </a:r>
          </a:p>
          <a:p>
            <a:endParaRPr lang="cs-CZ" dirty="0" smtClean="0">
              <a:latin typeface="+mj-lt"/>
            </a:endParaRPr>
          </a:p>
          <a:p>
            <a:r>
              <a:rPr lang="cs-CZ" dirty="0" smtClean="0">
                <a:latin typeface="+mj-lt"/>
              </a:rPr>
              <a:t>Funkcionalita</a:t>
            </a:r>
          </a:p>
          <a:p>
            <a:pPr lvl="1"/>
            <a:r>
              <a:rPr lang="cs-CZ" dirty="0" smtClean="0">
                <a:latin typeface="+mj-lt"/>
              </a:rPr>
              <a:t>Java </a:t>
            </a:r>
            <a:r>
              <a:rPr lang="cs-CZ" dirty="0" err="1" smtClean="0">
                <a:latin typeface="+mj-lt"/>
              </a:rPr>
              <a:t>applet</a:t>
            </a:r>
            <a:endParaRPr lang="cs-CZ" dirty="0" smtClean="0">
              <a:latin typeface="+mj-lt"/>
            </a:endParaRPr>
          </a:p>
          <a:p>
            <a:pPr lvl="1"/>
            <a:r>
              <a:rPr lang="cs-CZ" dirty="0" err="1" smtClean="0">
                <a:latin typeface="+mj-lt"/>
              </a:rPr>
              <a:t>JavaScript</a:t>
            </a:r>
            <a:r>
              <a:rPr lang="cs-CZ" dirty="0" smtClean="0">
                <a:latin typeface="+mj-lt"/>
              </a:rPr>
              <a:t> + </a:t>
            </a:r>
            <a:r>
              <a:rPr lang="cs-CZ" dirty="0" err="1" smtClean="0">
                <a:latin typeface="+mj-lt"/>
              </a:rPr>
              <a:t>jQuery</a:t>
            </a:r>
            <a:endParaRPr lang="cs-CZ" dirty="0" smtClean="0">
              <a:latin typeface="+mj-lt"/>
            </a:endParaRPr>
          </a:p>
          <a:p>
            <a:pPr lvl="1"/>
            <a:r>
              <a:rPr lang="cs-CZ" dirty="0" err="1" smtClean="0">
                <a:latin typeface="+mj-lt"/>
              </a:rPr>
              <a:t>Flash</a:t>
            </a:r>
            <a:r>
              <a:rPr lang="cs-CZ" smtClean="0">
                <a:latin typeface="+mj-lt"/>
              </a:rPr>
              <a:t> / HTML5</a:t>
            </a:r>
            <a:endParaRPr lang="cs-CZ" dirty="0" smtClean="0">
              <a:latin typeface="+mj-lt"/>
            </a:endParaRPr>
          </a:p>
          <a:p>
            <a:pPr>
              <a:buNone/>
            </a:pPr>
            <a:endParaRPr lang="cs-CZ" dirty="0" smtClean="0">
              <a:latin typeface="+mj-lt"/>
            </a:endParaRPr>
          </a:p>
        </p:txBody>
      </p:sp>
      <p:pic>
        <p:nvPicPr>
          <p:cNvPr id="5" name="Obrázek 4" descr="logo_blac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6357958"/>
            <a:ext cx="1225985" cy="287925"/>
          </a:xfrm>
          <a:prstGeom prst="rect">
            <a:avLst/>
          </a:prstGeom>
        </p:spPr>
      </p:pic>
      <p:pic>
        <p:nvPicPr>
          <p:cNvPr id="7" name="Picture 3" descr="D:\- School\_DP\SVK\Nový Logolink se ZČU\Novy_logolink_ESF_s_textem_bar_CZ\logolink_CZ_male_mezery_ZCU_s_textem_ba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6156668"/>
            <a:ext cx="4104456" cy="701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581772"/>
          </a:xfrm>
        </p:spPr>
        <p:txBody>
          <a:bodyPr>
            <a:normAutofit/>
          </a:bodyPr>
          <a:lstStyle/>
          <a:p>
            <a:r>
              <a:rPr lang="cs-CZ" sz="3200" dirty="0" smtClean="0"/>
              <a:t>Aplikace – </a:t>
            </a:r>
            <a:r>
              <a:rPr lang="cs-CZ" sz="3200" b="1" dirty="0" err="1" smtClean="0"/>
              <a:t>back</a:t>
            </a:r>
            <a:r>
              <a:rPr lang="cs-CZ" sz="3200" b="1" dirty="0" smtClean="0"/>
              <a:t>-</a:t>
            </a:r>
            <a:r>
              <a:rPr lang="cs-CZ" sz="3200" b="1" dirty="0" err="1" smtClean="0"/>
              <a:t>end</a:t>
            </a:r>
            <a:endParaRPr lang="cs-CZ" sz="3200" b="1" dirty="0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935480"/>
            <a:ext cx="8496944" cy="4389120"/>
          </a:xfrm>
        </p:spPr>
        <p:txBody>
          <a:bodyPr>
            <a:normAutofit/>
          </a:bodyPr>
          <a:lstStyle/>
          <a:p>
            <a:r>
              <a:rPr lang="cs-CZ" dirty="0" smtClean="0">
                <a:latin typeface="+mj-lt"/>
              </a:rPr>
              <a:t>Správa uživatelů</a:t>
            </a:r>
          </a:p>
          <a:p>
            <a:r>
              <a:rPr lang="cs-CZ" dirty="0" smtClean="0">
                <a:latin typeface="+mj-lt"/>
              </a:rPr>
              <a:t>Správa multimediálních souborů</a:t>
            </a:r>
          </a:p>
          <a:p>
            <a:endParaRPr lang="cs-CZ" dirty="0" smtClean="0">
              <a:latin typeface="+mj-lt"/>
            </a:endParaRPr>
          </a:p>
          <a:p>
            <a:r>
              <a:rPr lang="cs-CZ" dirty="0" smtClean="0">
                <a:latin typeface="+mj-lt"/>
              </a:rPr>
              <a:t>Nástroj pro správu témat a</a:t>
            </a:r>
          </a:p>
          <a:p>
            <a:pPr>
              <a:buNone/>
            </a:pPr>
            <a:r>
              <a:rPr lang="cs-CZ" dirty="0" smtClean="0">
                <a:latin typeface="+mj-lt"/>
              </a:rPr>
              <a:t>	matematických vzorců </a:t>
            </a:r>
          </a:p>
          <a:p>
            <a:pPr lvl="1"/>
            <a:r>
              <a:rPr lang="cs-CZ" dirty="0" smtClean="0">
                <a:latin typeface="+mj-lt"/>
              </a:rPr>
              <a:t>Java </a:t>
            </a:r>
            <a:r>
              <a:rPr lang="cs-CZ" dirty="0" err="1" smtClean="0">
                <a:latin typeface="+mj-lt"/>
              </a:rPr>
              <a:t>applet</a:t>
            </a:r>
            <a:r>
              <a:rPr lang="cs-CZ" dirty="0" smtClean="0">
                <a:latin typeface="+mj-lt"/>
              </a:rPr>
              <a:t> </a:t>
            </a:r>
            <a:r>
              <a:rPr lang="cs-CZ" b="1" dirty="0" err="1" smtClean="0">
                <a:latin typeface="+mj-lt"/>
              </a:rPr>
              <a:t>DragMath</a:t>
            </a:r>
            <a:endParaRPr lang="cs-CZ" b="1" dirty="0" smtClean="0">
              <a:latin typeface="+mj-lt"/>
            </a:endParaRPr>
          </a:p>
          <a:p>
            <a:r>
              <a:rPr lang="cs-CZ" dirty="0" smtClean="0">
                <a:latin typeface="+mj-lt"/>
              </a:rPr>
              <a:t>Napojení skriptů pro převod </a:t>
            </a:r>
          </a:p>
          <a:p>
            <a:pPr>
              <a:buNone/>
            </a:pPr>
            <a:r>
              <a:rPr lang="cs-CZ" dirty="0" smtClean="0">
                <a:latin typeface="+mj-lt"/>
              </a:rPr>
              <a:t>	vzorců na text a obrázek</a:t>
            </a:r>
          </a:p>
          <a:p>
            <a:pPr lvl="1"/>
            <a:r>
              <a:rPr lang="cs-CZ" dirty="0" smtClean="0">
                <a:latin typeface="+mj-lt"/>
              </a:rPr>
              <a:t>MathML to text, TeX to image</a:t>
            </a:r>
          </a:p>
          <a:p>
            <a:endParaRPr lang="cs-CZ" dirty="0" smtClean="0">
              <a:latin typeface="+mj-lt"/>
            </a:endParaRPr>
          </a:p>
          <a:p>
            <a:pPr>
              <a:buNone/>
            </a:pPr>
            <a:endParaRPr lang="cs-CZ" dirty="0" smtClean="0">
              <a:latin typeface="+mj-lt"/>
            </a:endParaRPr>
          </a:p>
          <a:p>
            <a:pPr>
              <a:buNone/>
            </a:pPr>
            <a:endParaRPr lang="cs-CZ" dirty="0" smtClean="0">
              <a:latin typeface="+mj-lt"/>
            </a:endParaRPr>
          </a:p>
        </p:txBody>
      </p:sp>
      <p:pic>
        <p:nvPicPr>
          <p:cNvPr id="5" name="Obrázek 4" descr="logo_blac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6357958"/>
            <a:ext cx="1225985" cy="287925"/>
          </a:xfrm>
          <a:prstGeom prst="rect">
            <a:avLst/>
          </a:prstGeom>
        </p:spPr>
      </p:pic>
      <p:pic>
        <p:nvPicPr>
          <p:cNvPr id="6" name="Zástupný symbol pro obsah 10" descr="aretb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0290" y="1700808"/>
            <a:ext cx="3794512" cy="3702497"/>
          </a:xfrm>
          <a:prstGeom prst="rect">
            <a:avLst/>
          </a:prstGeom>
        </p:spPr>
      </p:pic>
      <p:pic>
        <p:nvPicPr>
          <p:cNvPr id="8" name="Picture 3" descr="D:\- School\_DP\SVK\Nový Logolink se ZČU\Novy_logolink_ESF_s_textem_bar_CZ\logolink_CZ_male_mezery_ZCU_s_textem_bar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6156668"/>
            <a:ext cx="4104456" cy="701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581772"/>
          </a:xfrm>
        </p:spPr>
        <p:txBody>
          <a:bodyPr>
            <a:normAutofit/>
          </a:bodyPr>
          <a:lstStyle/>
          <a:p>
            <a:r>
              <a:rPr lang="cs-CZ" sz="3200" dirty="0" smtClean="0"/>
              <a:t>Aplikace – </a:t>
            </a:r>
            <a:r>
              <a:rPr lang="cs-CZ" sz="3200" b="1" dirty="0" smtClean="0"/>
              <a:t>front-</a:t>
            </a:r>
            <a:r>
              <a:rPr lang="cs-CZ" sz="3200" b="1" dirty="0" err="1" smtClean="0"/>
              <a:t>end</a:t>
            </a:r>
            <a:endParaRPr lang="cs-CZ" sz="3200" b="1" dirty="0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935480"/>
            <a:ext cx="8496944" cy="4389120"/>
          </a:xfrm>
        </p:spPr>
        <p:txBody>
          <a:bodyPr>
            <a:normAutofit/>
          </a:bodyPr>
          <a:lstStyle/>
          <a:p>
            <a:r>
              <a:rPr lang="cs-CZ" dirty="0" smtClean="0">
                <a:latin typeface="+mj-lt"/>
              </a:rPr>
              <a:t>Blind </a:t>
            </a:r>
            <a:r>
              <a:rPr lang="cs-CZ" dirty="0" err="1" smtClean="0">
                <a:latin typeface="+mj-lt"/>
              </a:rPr>
              <a:t>friendly</a:t>
            </a:r>
            <a:r>
              <a:rPr lang="cs-CZ" dirty="0" smtClean="0">
                <a:latin typeface="+mj-lt"/>
              </a:rPr>
              <a:t> web</a:t>
            </a:r>
          </a:p>
          <a:p>
            <a:r>
              <a:rPr lang="cs-CZ" dirty="0" smtClean="0">
                <a:latin typeface="+mj-lt"/>
              </a:rPr>
              <a:t>Audio přehrávač (</a:t>
            </a:r>
            <a:r>
              <a:rPr lang="cs-CZ" dirty="0" err="1" smtClean="0">
                <a:latin typeface="+mj-lt"/>
              </a:rPr>
              <a:t>jQuery</a:t>
            </a:r>
            <a:r>
              <a:rPr lang="cs-CZ" dirty="0" smtClean="0">
                <a:latin typeface="+mj-lt"/>
              </a:rPr>
              <a:t> </a:t>
            </a:r>
            <a:r>
              <a:rPr lang="cs-CZ" b="1" dirty="0" err="1" smtClean="0">
                <a:latin typeface="+mj-lt"/>
              </a:rPr>
              <a:t>jPlayer</a:t>
            </a:r>
            <a:r>
              <a:rPr lang="cs-CZ" dirty="0" smtClean="0">
                <a:latin typeface="+mj-lt"/>
              </a:rPr>
              <a:t>)</a:t>
            </a:r>
          </a:p>
          <a:p>
            <a:pPr lvl="1"/>
            <a:r>
              <a:rPr lang="cs-CZ" dirty="0" err="1" smtClean="0">
                <a:latin typeface="+mj-lt"/>
              </a:rPr>
              <a:t>Parsování</a:t>
            </a:r>
            <a:r>
              <a:rPr lang="cs-CZ" dirty="0" smtClean="0">
                <a:latin typeface="+mj-lt"/>
              </a:rPr>
              <a:t> HTML a vytvoření </a:t>
            </a:r>
          </a:p>
          <a:p>
            <a:pPr lvl="1">
              <a:buNone/>
            </a:pPr>
            <a:r>
              <a:rPr lang="cs-CZ" dirty="0" smtClean="0">
                <a:latin typeface="+mj-lt"/>
              </a:rPr>
              <a:t>	</a:t>
            </a:r>
            <a:r>
              <a:rPr lang="cs-CZ" dirty="0" err="1" smtClean="0">
                <a:latin typeface="+mj-lt"/>
              </a:rPr>
              <a:t>playlistu</a:t>
            </a:r>
            <a:r>
              <a:rPr lang="cs-CZ" dirty="0" smtClean="0">
                <a:latin typeface="+mj-lt"/>
              </a:rPr>
              <a:t> (</a:t>
            </a:r>
            <a:r>
              <a:rPr lang="cs-CZ" dirty="0" err="1" smtClean="0">
                <a:latin typeface="+mj-lt"/>
              </a:rPr>
              <a:t>JavaScript</a:t>
            </a:r>
            <a:r>
              <a:rPr lang="cs-CZ" dirty="0" smtClean="0">
                <a:latin typeface="+mj-lt"/>
              </a:rPr>
              <a:t> + </a:t>
            </a:r>
            <a:r>
              <a:rPr lang="cs-CZ" dirty="0" err="1" smtClean="0">
                <a:latin typeface="+mj-lt"/>
              </a:rPr>
              <a:t>jQuery</a:t>
            </a:r>
            <a:r>
              <a:rPr lang="cs-CZ" dirty="0" smtClean="0">
                <a:latin typeface="+mj-lt"/>
              </a:rPr>
              <a:t>)</a:t>
            </a:r>
          </a:p>
          <a:p>
            <a:pPr lvl="1"/>
            <a:r>
              <a:rPr lang="cs-CZ" dirty="0" smtClean="0">
                <a:latin typeface="+mj-lt"/>
              </a:rPr>
              <a:t>Napojení na syntézu řeči</a:t>
            </a:r>
          </a:p>
          <a:p>
            <a:pPr lvl="1">
              <a:buNone/>
            </a:pPr>
            <a:r>
              <a:rPr lang="cs-CZ" dirty="0" smtClean="0">
                <a:latin typeface="+mj-lt"/>
              </a:rPr>
              <a:t>	(webová TTS služba)</a:t>
            </a:r>
          </a:p>
          <a:p>
            <a:pPr lvl="1"/>
            <a:r>
              <a:rPr lang="cs-CZ" dirty="0" smtClean="0">
                <a:latin typeface="+mj-lt"/>
              </a:rPr>
              <a:t>Ovládání přehrávání</a:t>
            </a:r>
          </a:p>
          <a:p>
            <a:pPr lvl="2">
              <a:buNone/>
            </a:pPr>
            <a:r>
              <a:rPr lang="cs-CZ" dirty="0" smtClean="0">
                <a:latin typeface="+mj-lt"/>
              </a:rPr>
              <a:t>(skoky po segmentech nebo po nadpisech)</a:t>
            </a:r>
          </a:p>
          <a:p>
            <a:pPr lvl="1"/>
            <a:endParaRPr lang="cs-CZ" dirty="0" smtClean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pPr>
              <a:buNone/>
            </a:pPr>
            <a:endParaRPr lang="cs-CZ" dirty="0" smtClean="0">
              <a:latin typeface="+mj-lt"/>
            </a:endParaRPr>
          </a:p>
          <a:p>
            <a:pPr>
              <a:buNone/>
            </a:pPr>
            <a:endParaRPr lang="cs-CZ" dirty="0" smtClean="0">
              <a:latin typeface="+mj-lt"/>
            </a:endParaRPr>
          </a:p>
        </p:txBody>
      </p:sp>
      <p:pic>
        <p:nvPicPr>
          <p:cNvPr id="5" name="Obrázek 4" descr="logo_blac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6357958"/>
            <a:ext cx="1225985" cy="287925"/>
          </a:xfrm>
          <a:prstGeom prst="rect">
            <a:avLst/>
          </a:prstGeom>
        </p:spPr>
      </p:pic>
      <p:pic>
        <p:nvPicPr>
          <p:cNvPr id="7" name="Zástupný symbol pro obsah 9" descr="aretf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97753" y="2204864"/>
            <a:ext cx="3881347" cy="2724379"/>
          </a:xfrm>
          <a:prstGeom prst="rect">
            <a:avLst/>
          </a:prstGeom>
        </p:spPr>
      </p:pic>
      <p:pic>
        <p:nvPicPr>
          <p:cNvPr id="8" name="Picture 3" descr="D:\- School\_DP\SVK\Nový Logolink se ZČU\Novy_logolink_ESF_s_textem_bar_CZ\logolink_CZ_male_mezery_ZCU_s_textem_bar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6156668"/>
            <a:ext cx="4104456" cy="701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cs-CZ" dirty="0" smtClean="0">
              <a:latin typeface="+mj-lt"/>
            </a:endParaRPr>
          </a:p>
          <a:p>
            <a:pPr algn="ctr">
              <a:buNone/>
            </a:pPr>
            <a:r>
              <a:rPr lang="cs-CZ" dirty="0" smtClean="0">
                <a:latin typeface="+mj-lt"/>
              </a:rPr>
              <a:t>Děkuji za pozornost.</a:t>
            </a:r>
          </a:p>
          <a:p>
            <a:pPr algn="ctr">
              <a:buNone/>
            </a:pPr>
            <a:endParaRPr lang="cs-CZ" dirty="0" smtClean="0">
              <a:latin typeface="+mj-lt"/>
            </a:endParaRPr>
          </a:p>
          <a:p>
            <a:pPr algn="ctr">
              <a:buNone/>
            </a:pPr>
            <a:endParaRPr lang="cs-CZ" dirty="0" smtClean="0">
              <a:latin typeface="+mj-lt"/>
            </a:endParaRPr>
          </a:p>
          <a:p>
            <a:pPr algn="ctr">
              <a:buNone/>
            </a:pPr>
            <a:endParaRPr lang="cs-CZ" dirty="0" smtClean="0">
              <a:latin typeface="+mj-lt"/>
            </a:endParaRPr>
          </a:p>
          <a:p>
            <a:pPr algn="ctr">
              <a:buNone/>
            </a:pPr>
            <a:r>
              <a:rPr lang="cs-CZ" sz="2000" dirty="0" smtClean="0">
                <a:latin typeface="+mj-lt"/>
              </a:rPr>
              <a:t>Stránky projektu: </a:t>
            </a:r>
            <a:r>
              <a:rPr lang="cs-CZ" sz="2000" dirty="0" smtClean="0">
                <a:solidFill>
                  <a:schemeClr val="accent1"/>
                </a:solidFill>
                <a:latin typeface="+mj-lt"/>
              </a:rPr>
              <a:t>www.</a:t>
            </a:r>
            <a:r>
              <a:rPr lang="cs-CZ" sz="2000" dirty="0" err="1" smtClean="0">
                <a:solidFill>
                  <a:schemeClr val="accent1"/>
                </a:solidFill>
                <a:latin typeface="+mj-lt"/>
              </a:rPr>
              <a:t>aret.zcu.cz</a:t>
            </a:r>
            <a:endParaRPr lang="cs-CZ" sz="2000" dirty="0" smtClean="0">
              <a:solidFill>
                <a:schemeClr val="accent1"/>
              </a:solidFill>
              <a:latin typeface="+mj-lt"/>
            </a:endParaRPr>
          </a:p>
          <a:p>
            <a:pPr algn="ctr">
              <a:buNone/>
            </a:pPr>
            <a:r>
              <a:rPr lang="cs-CZ" sz="2000" dirty="0" smtClean="0">
                <a:latin typeface="+mj-lt"/>
              </a:rPr>
              <a:t>Aplikace: </a:t>
            </a:r>
            <a:r>
              <a:rPr lang="cs-CZ" sz="2000" dirty="0" smtClean="0">
                <a:solidFill>
                  <a:schemeClr val="accent1"/>
                </a:solidFill>
                <a:latin typeface="+mj-lt"/>
              </a:rPr>
              <a:t>www.</a:t>
            </a:r>
            <a:r>
              <a:rPr lang="cs-CZ" sz="2000" dirty="0" err="1" smtClean="0">
                <a:solidFill>
                  <a:schemeClr val="accent1"/>
                </a:solidFill>
                <a:latin typeface="+mj-lt"/>
              </a:rPr>
              <a:t>ucebnice.zcu.cz</a:t>
            </a:r>
            <a:endParaRPr lang="cs-CZ" sz="2000" dirty="0" smtClean="0">
              <a:solidFill>
                <a:schemeClr val="accent1"/>
              </a:solidFill>
              <a:latin typeface="+mj-lt"/>
            </a:endParaRPr>
          </a:p>
          <a:p>
            <a:pPr algn="ctr">
              <a:buNone/>
            </a:pPr>
            <a:endParaRPr lang="cs-CZ" sz="2000" dirty="0" smtClean="0">
              <a:latin typeface="+mj-lt"/>
            </a:endParaRPr>
          </a:p>
          <a:p>
            <a:pPr algn="ctr">
              <a:buNone/>
            </a:pPr>
            <a:endParaRPr lang="cs-CZ" sz="2000" dirty="0" smtClean="0">
              <a:latin typeface="+mj-lt"/>
            </a:endParaRPr>
          </a:p>
          <a:p>
            <a:pPr algn="ctr">
              <a:buNone/>
            </a:pPr>
            <a:r>
              <a:rPr lang="cs-CZ" sz="2000" dirty="0" smtClean="0">
                <a:latin typeface="+mj-lt"/>
              </a:rPr>
              <a:t>Projekt ARET CZ.1.07/1.2.00/08.0021 je spolufinancován z Evropského sociálního fondu a státního rozpočtu České republiky.</a:t>
            </a:r>
          </a:p>
        </p:txBody>
      </p:sp>
      <p:pic>
        <p:nvPicPr>
          <p:cNvPr id="5" name="Obrázek 4" descr="logo_blac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6357958"/>
            <a:ext cx="1225985" cy="287925"/>
          </a:xfrm>
          <a:prstGeom prst="rect">
            <a:avLst/>
          </a:prstGeom>
        </p:spPr>
      </p:pic>
      <p:pic>
        <p:nvPicPr>
          <p:cNvPr id="6" name="Picture 3" descr="D:\- School\_DP\SVK\Nový Logolink se ZČU\Novy_logolink_ESF_s_textem_bar_CZ\logolink_CZ_male_mezery_ZCU_s_textem_ba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6156668"/>
            <a:ext cx="4104456" cy="701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3933</TotalTime>
  <Words>189</Words>
  <Application>Microsoft Office PowerPoint</Application>
  <PresentationFormat>Předvádění na obrazovce (4:3)</PresentationFormat>
  <Paragraphs>69</Paragraphs>
  <Slides>7</Slides>
  <Notes>6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Tok</vt:lpstr>
      <vt:lpstr>Projekt ARET</vt:lpstr>
      <vt:lpstr>Projekt ARET</vt:lpstr>
      <vt:lpstr>Obsah diplomové práce</vt:lpstr>
      <vt:lpstr>Použité technologie</vt:lpstr>
      <vt:lpstr>Aplikace – back-end</vt:lpstr>
      <vt:lpstr>Aplikace – front-end</vt:lpstr>
      <vt:lpstr>Snímek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God Z</dc:creator>
  <cp:lastModifiedBy>God Z</cp:lastModifiedBy>
  <cp:revision>75</cp:revision>
  <dcterms:created xsi:type="dcterms:W3CDTF">2011-03-24T17:39:35Z</dcterms:created>
  <dcterms:modified xsi:type="dcterms:W3CDTF">2011-10-18T17:51:52Z</dcterms:modified>
</cp:coreProperties>
</file>